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4"/>
    <p:sldMasterId id="214748374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oboto Thin"/>
      <p:regular r:id="rId59"/>
      <p:bold r:id="rId60"/>
      <p:italic r:id="rId61"/>
      <p:boldItalic r:id="rId62"/>
    </p:embeddedFont>
    <p:embeddedFont>
      <p:font typeface="Roboto Medium"/>
      <p:regular r:id="rId63"/>
      <p:bold r:id="rId64"/>
      <p:italic r:id="rId65"/>
      <p:boldItalic r:id="rId66"/>
    </p:embeddedFont>
    <p:embeddedFont>
      <p:font typeface="Roboto"/>
      <p:regular r:id="rId67"/>
      <p:bold r:id="rId68"/>
      <p:italic r:id="rId69"/>
      <p:boldItalic r:id="rId70"/>
    </p:embeddedFont>
    <p:embeddedFont>
      <p:font typeface="Inconsolata"/>
      <p:regular r:id="rId71"/>
      <p:bold r:id="rId72"/>
    </p:embeddedFont>
    <p:embeddedFont>
      <p:font typeface="Roboto Light"/>
      <p:regular r:id="rId73"/>
      <p:bold r:id="rId74"/>
      <p:italic r:id="rId75"/>
      <p:boldItalic r:id="rId76"/>
    </p:embeddedFont>
    <p:embeddedFont>
      <p:font typeface="Roboto Mon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2AB3E26-3EEB-4313-AA5C-6C022A605832}">
  <a:tblStyle styleId="{B2AB3E26-3EEB-4313-AA5C-6C022A6058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Light-regular.fntdata"/><Relationship Id="rId72" Type="http://schemas.openxmlformats.org/officeDocument/2006/relationships/font" Target="fonts/Inconsolata-bold.fntdata"/><Relationship Id="rId31" Type="http://schemas.openxmlformats.org/officeDocument/2006/relationships/slide" Target="slides/slide25.xml"/><Relationship Id="rId75" Type="http://schemas.openxmlformats.org/officeDocument/2006/relationships/font" Target="fonts/RobotoLight-italic.fntdata"/><Relationship Id="rId30" Type="http://schemas.openxmlformats.org/officeDocument/2006/relationships/slide" Target="slides/slide24.xml"/><Relationship Id="rId74" Type="http://schemas.openxmlformats.org/officeDocument/2006/relationships/font" Target="fonts/RobotoLight-bold.fntdata"/><Relationship Id="rId33" Type="http://schemas.openxmlformats.org/officeDocument/2006/relationships/slide" Target="slides/slide27.xml"/><Relationship Id="rId77" Type="http://schemas.openxmlformats.org/officeDocument/2006/relationships/font" Target="fonts/RobotoMono-regular.fntdata"/><Relationship Id="rId32" Type="http://schemas.openxmlformats.org/officeDocument/2006/relationships/slide" Target="slides/slide26.xml"/><Relationship Id="rId76" Type="http://schemas.openxmlformats.org/officeDocument/2006/relationships/font" Target="fonts/RobotoLight-boldItalic.fntdata"/><Relationship Id="rId35" Type="http://schemas.openxmlformats.org/officeDocument/2006/relationships/slide" Target="slides/slide29.xml"/><Relationship Id="rId79" Type="http://schemas.openxmlformats.org/officeDocument/2006/relationships/font" Target="fonts/RobotoMono-italic.fntdata"/><Relationship Id="rId34" Type="http://schemas.openxmlformats.org/officeDocument/2006/relationships/slide" Target="slides/slide28.xml"/><Relationship Id="rId78" Type="http://schemas.openxmlformats.org/officeDocument/2006/relationships/font" Target="fonts/RobotoMono-bold.fntdata"/><Relationship Id="rId71" Type="http://schemas.openxmlformats.org/officeDocument/2006/relationships/font" Target="fonts/Inconsolata-regular.fntdata"/><Relationship Id="rId70" Type="http://schemas.openxmlformats.org/officeDocument/2006/relationships/font" Target="fonts/Robo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Thin-boldItalic.fntdata"/><Relationship Id="rId61" Type="http://schemas.openxmlformats.org/officeDocument/2006/relationships/font" Target="fonts/RobotoThin-italic.fntdata"/><Relationship Id="rId20" Type="http://schemas.openxmlformats.org/officeDocument/2006/relationships/slide" Target="slides/slide14.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6.xml"/><Relationship Id="rId66" Type="http://schemas.openxmlformats.org/officeDocument/2006/relationships/font" Target="fonts/RobotoMedium-boldItalic.fntdata"/><Relationship Id="rId21" Type="http://schemas.openxmlformats.org/officeDocument/2006/relationships/slide" Target="slides/slide15.xml"/><Relationship Id="rId65" Type="http://schemas.openxmlformats.org/officeDocument/2006/relationships/font" Target="fonts/RobotoMedium-italic.fntdata"/><Relationship Id="rId24" Type="http://schemas.openxmlformats.org/officeDocument/2006/relationships/slide" Target="slides/slide18.xml"/><Relationship Id="rId68" Type="http://schemas.openxmlformats.org/officeDocument/2006/relationships/font" Target="fonts/Roboto-bold.fntdata"/><Relationship Id="rId23" Type="http://schemas.openxmlformats.org/officeDocument/2006/relationships/slide" Target="slides/slide17.xml"/><Relationship Id="rId67" Type="http://schemas.openxmlformats.org/officeDocument/2006/relationships/font" Target="fonts/Roboto-regular.fntdata"/><Relationship Id="rId60" Type="http://schemas.openxmlformats.org/officeDocument/2006/relationships/font" Target="fonts/RobotoThin-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Thin-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Google Shape;2106;g55180390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55180390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3" name="Shape 2113"/>
        <p:cNvGrpSpPr/>
        <p:nvPr/>
      </p:nvGrpSpPr>
      <p:grpSpPr>
        <a:xfrm>
          <a:off x="0" y="0"/>
          <a:ext cx="0" cy="0"/>
          <a:chOff x="0" y="0"/>
          <a:chExt cx="0" cy="0"/>
        </a:xfrm>
      </p:grpSpPr>
      <p:sp>
        <p:nvSpPr>
          <p:cNvPr id="2114" name="Google Shape;2114;g55180390f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55180390f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0" name="Shape 2120"/>
        <p:cNvGrpSpPr/>
        <p:nvPr/>
      </p:nvGrpSpPr>
      <p:grpSpPr>
        <a:xfrm>
          <a:off x="0" y="0"/>
          <a:ext cx="0" cy="0"/>
          <a:chOff x="0" y="0"/>
          <a:chExt cx="0" cy="0"/>
        </a:xfrm>
      </p:grpSpPr>
      <p:sp>
        <p:nvSpPr>
          <p:cNvPr id="2121" name="Google Shape;2121;g5ba0d082c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5ba0d082c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8" name="Shape 2128"/>
        <p:cNvGrpSpPr/>
        <p:nvPr/>
      </p:nvGrpSpPr>
      <p:grpSpPr>
        <a:xfrm>
          <a:off x="0" y="0"/>
          <a:ext cx="0" cy="0"/>
          <a:chOff x="0" y="0"/>
          <a:chExt cx="0" cy="0"/>
        </a:xfrm>
      </p:grpSpPr>
      <p:sp>
        <p:nvSpPr>
          <p:cNvPr id="2129" name="Google Shape;2129;g5ba0d082c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5ba0d082c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7" name="Shape 2137"/>
        <p:cNvGrpSpPr/>
        <p:nvPr/>
      </p:nvGrpSpPr>
      <p:grpSpPr>
        <a:xfrm>
          <a:off x="0" y="0"/>
          <a:ext cx="0" cy="0"/>
          <a:chOff x="0" y="0"/>
          <a:chExt cx="0" cy="0"/>
        </a:xfrm>
      </p:grpSpPr>
      <p:sp>
        <p:nvSpPr>
          <p:cNvPr id="2138" name="Google Shape;2138;g5ba0d082c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5ba0d082c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Google Shape;2148;g55180390f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55180390f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5" name="Shape 2155"/>
        <p:cNvGrpSpPr/>
        <p:nvPr/>
      </p:nvGrpSpPr>
      <p:grpSpPr>
        <a:xfrm>
          <a:off x="0" y="0"/>
          <a:ext cx="0" cy="0"/>
          <a:chOff x="0" y="0"/>
          <a:chExt cx="0" cy="0"/>
        </a:xfrm>
      </p:grpSpPr>
      <p:sp>
        <p:nvSpPr>
          <p:cNvPr id="2156" name="Google Shape;2156;g55180390f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55180390f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Emoji Characters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6" name="Shape 2166"/>
        <p:cNvGrpSpPr/>
        <p:nvPr/>
      </p:nvGrpSpPr>
      <p:grpSpPr>
        <a:xfrm>
          <a:off x="0" y="0"/>
          <a:ext cx="0" cy="0"/>
          <a:chOff x="0" y="0"/>
          <a:chExt cx="0" cy="0"/>
        </a:xfrm>
      </p:grpSpPr>
      <p:sp>
        <p:nvSpPr>
          <p:cNvPr id="2167" name="Google Shape;2167;g55180390f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55180390f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9" name="Shape 2179"/>
        <p:cNvGrpSpPr/>
        <p:nvPr/>
      </p:nvGrpSpPr>
      <p:grpSpPr>
        <a:xfrm>
          <a:off x="0" y="0"/>
          <a:ext cx="0" cy="0"/>
          <a:chOff x="0" y="0"/>
          <a:chExt cx="0" cy="0"/>
        </a:xfrm>
      </p:grpSpPr>
      <p:sp>
        <p:nvSpPr>
          <p:cNvPr id="2180" name="Google Shape;2180;g55180390f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55180390f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7" name="Shape 2187"/>
        <p:cNvGrpSpPr/>
        <p:nvPr/>
      </p:nvGrpSpPr>
      <p:grpSpPr>
        <a:xfrm>
          <a:off x="0" y="0"/>
          <a:ext cx="0" cy="0"/>
          <a:chOff x="0" y="0"/>
          <a:chExt cx="0" cy="0"/>
        </a:xfrm>
      </p:grpSpPr>
      <p:sp>
        <p:nvSpPr>
          <p:cNvPr id="2188" name="Google Shape;2188;g55180390f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55180390f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1" name="Shape 2031"/>
        <p:cNvGrpSpPr/>
        <p:nvPr/>
      </p:nvGrpSpPr>
      <p:grpSpPr>
        <a:xfrm>
          <a:off x="0" y="0"/>
          <a:ext cx="0" cy="0"/>
          <a:chOff x="0" y="0"/>
          <a:chExt cx="0" cy="0"/>
        </a:xfrm>
      </p:grpSpPr>
      <p:sp>
        <p:nvSpPr>
          <p:cNvPr id="2032" name="Google Shape;2032;g52254a76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52254a7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Google Shape;2197;g6ad585e6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6ad585e6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5" name="Shape 2205"/>
        <p:cNvGrpSpPr/>
        <p:nvPr/>
      </p:nvGrpSpPr>
      <p:grpSpPr>
        <a:xfrm>
          <a:off x="0" y="0"/>
          <a:ext cx="0" cy="0"/>
          <a:chOff x="0" y="0"/>
          <a:chExt cx="0" cy="0"/>
        </a:xfrm>
      </p:grpSpPr>
      <p:sp>
        <p:nvSpPr>
          <p:cNvPr id="2206" name="Google Shape;2206;g5ba0d082c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5ba0d082c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3" name="Shape 2213"/>
        <p:cNvGrpSpPr/>
        <p:nvPr/>
      </p:nvGrpSpPr>
      <p:grpSpPr>
        <a:xfrm>
          <a:off x="0" y="0"/>
          <a:ext cx="0" cy="0"/>
          <a:chOff x="0" y="0"/>
          <a:chExt cx="0" cy="0"/>
        </a:xfrm>
      </p:grpSpPr>
      <p:sp>
        <p:nvSpPr>
          <p:cNvPr id="2214" name="Google Shape;2214;g55180390f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55180390f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8" name="Shape 2218"/>
        <p:cNvGrpSpPr/>
        <p:nvPr/>
      </p:nvGrpSpPr>
      <p:grpSpPr>
        <a:xfrm>
          <a:off x="0" y="0"/>
          <a:ext cx="0" cy="0"/>
          <a:chOff x="0" y="0"/>
          <a:chExt cx="0" cy="0"/>
        </a:xfrm>
      </p:grpSpPr>
      <p:sp>
        <p:nvSpPr>
          <p:cNvPr id="2219" name="Google Shape;2219;g5546cba7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5546cba7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6" name="Shape 2226"/>
        <p:cNvGrpSpPr/>
        <p:nvPr/>
      </p:nvGrpSpPr>
      <p:grpSpPr>
        <a:xfrm>
          <a:off x="0" y="0"/>
          <a:ext cx="0" cy="0"/>
          <a:chOff x="0" y="0"/>
          <a:chExt cx="0" cy="0"/>
        </a:xfrm>
      </p:grpSpPr>
      <p:sp>
        <p:nvSpPr>
          <p:cNvPr id="2227" name="Google Shape;2227;g5546cba7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5546cba7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3" name="Shape 2233"/>
        <p:cNvGrpSpPr/>
        <p:nvPr/>
      </p:nvGrpSpPr>
      <p:grpSpPr>
        <a:xfrm>
          <a:off x="0" y="0"/>
          <a:ext cx="0" cy="0"/>
          <a:chOff x="0" y="0"/>
          <a:chExt cx="0" cy="0"/>
        </a:xfrm>
      </p:grpSpPr>
      <p:sp>
        <p:nvSpPr>
          <p:cNvPr id="2234" name="Google Shape;2234;g5546cba7d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5546cba7d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2" name="Shape 2242"/>
        <p:cNvGrpSpPr/>
        <p:nvPr/>
      </p:nvGrpSpPr>
      <p:grpSpPr>
        <a:xfrm>
          <a:off x="0" y="0"/>
          <a:ext cx="0" cy="0"/>
          <a:chOff x="0" y="0"/>
          <a:chExt cx="0" cy="0"/>
        </a:xfrm>
      </p:grpSpPr>
      <p:sp>
        <p:nvSpPr>
          <p:cNvPr id="2243" name="Google Shape;2243;g5ba0d082c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5ba0d082c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1" name="Shape 2251"/>
        <p:cNvGrpSpPr/>
        <p:nvPr/>
      </p:nvGrpSpPr>
      <p:grpSpPr>
        <a:xfrm>
          <a:off x="0" y="0"/>
          <a:ext cx="0" cy="0"/>
          <a:chOff x="0" y="0"/>
          <a:chExt cx="0" cy="0"/>
        </a:xfrm>
      </p:grpSpPr>
      <p:sp>
        <p:nvSpPr>
          <p:cNvPr id="2252" name="Google Shape;2252;g5546cba7d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5546cba7d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8" name="Shape 2258"/>
        <p:cNvGrpSpPr/>
        <p:nvPr/>
      </p:nvGrpSpPr>
      <p:grpSpPr>
        <a:xfrm>
          <a:off x="0" y="0"/>
          <a:ext cx="0" cy="0"/>
          <a:chOff x="0" y="0"/>
          <a:chExt cx="0" cy="0"/>
        </a:xfrm>
      </p:grpSpPr>
      <p:sp>
        <p:nvSpPr>
          <p:cNvPr id="2259" name="Google Shape;2259;g5ba0d082c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5ba0d082c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5546cba7d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5546cba7d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Google Shape;2045;g547ceddc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547ceddc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5" name="Shape 2275"/>
        <p:cNvGrpSpPr/>
        <p:nvPr/>
      </p:nvGrpSpPr>
      <p:grpSpPr>
        <a:xfrm>
          <a:off x="0" y="0"/>
          <a:ext cx="0" cy="0"/>
          <a:chOff x="0" y="0"/>
          <a:chExt cx="0" cy="0"/>
        </a:xfrm>
      </p:grpSpPr>
      <p:sp>
        <p:nvSpPr>
          <p:cNvPr id="2276" name="Google Shape;2276;g5546cba7d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7" name="Google Shape;2277;g5546cba7d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3" name="Shape 2283"/>
        <p:cNvGrpSpPr/>
        <p:nvPr/>
      </p:nvGrpSpPr>
      <p:grpSpPr>
        <a:xfrm>
          <a:off x="0" y="0"/>
          <a:ext cx="0" cy="0"/>
          <a:chOff x="0" y="0"/>
          <a:chExt cx="0" cy="0"/>
        </a:xfrm>
      </p:grpSpPr>
      <p:sp>
        <p:nvSpPr>
          <p:cNvPr id="2284" name="Google Shape;2284;g5ba0d082c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5ba0d082c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2" name="Shape 2292"/>
        <p:cNvGrpSpPr/>
        <p:nvPr/>
      </p:nvGrpSpPr>
      <p:grpSpPr>
        <a:xfrm>
          <a:off x="0" y="0"/>
          <a:ext cx="0" cy="0"/>
          <a:chOff x="0" y="0"/>
          <a:chExt cx="0" cy="0"/>
        </a:xfrm>
      </p:grpSpPr>
      <p:sp>
        <p:nvSpPr>
          <p:cNvPr id="2293" name="Google Shape;2293;g5ba0d082c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5ba0d082c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0" name="Shape 2300"/>
        <p:cNvGrpSpPr/>
        <p:nvPr/>
      </p:nvGrpSpPr>
      <p:grpSpPr>
        <a:xfrm>
          <a:off x="0" y="0"/>
          <a:ext cx="0" cy="0"/>
          <a:chOff x="0" y="0"/>
          <a:chExt cx="0" cy="0"/>
        </a:xfrm>
      </p:grpSpPr>
      <p:sp>
        <p:nvSpPr>
          <p:cNvPr id="2301" name="Google Shape;2301;g5546cba7d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5546cba7d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2" name="Shape 2312"/>
        <p:cNvGrpSpPr/>
        <p:nvPr/>
      </p:nvGrpSpPr>
      <p:grpSpPr>
        <a:xfrm>
          <a:off x="0" y="0"/>
          <a:ext cx="0" cy="0"/>
          <a:chOff x="0" y="0"/>
          <a:chExt cx="0" cy="0"/>
        </a:xfrm>
      </p:grpSpPr>
      <p:sp>
        <p:nvSpPr>
          <p:cNvPr id="2313" name="Google Shape;2313;g5546cba7d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4" name="Google Shape;2314;g5546cba7d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3" name="Shape 2323"/>
        <p:cNvGrpSpPr/>
        <p:nvPr/>
      </p:nvGrpSpPr>
      <p:grpSpPr>
        <a:xfrm>
          <a:off x="0" y="0"/>
          <a:ext cx="0" cy="0"/>
          <a:chOff x="0" y="0"/>
          <a:chExt cx="0" cy="0"/>
        </a:xfrm>
      </p:grpSpPr>
      <p:sp>
        <p:nvSpPr>
          <p:cNvPr id="2324" name="Google Shape;2324;g5546cba7d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5546cba7d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5" name="Shape 2335"/>
        <p:cNvGrpSpPr/>
        <p:nvPr/>
      </p:nvGrpSpPr>
      <p:grpSpPr>
        <a:xfrm>
          <a:off x="0" y="0"/>
          <a:ext cx="0" cy="0"/>
          <a:chOff x="0" y="0"/>
          <a:chExt cx="0" cy="0"/>
        </a:xfrm>
      </p:grpSpPr>
      <p:sp>
        <p:nvSpPr>
          <p:cNvPr id="2336" name="Google Shape;2336;g5546cba7d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5546cba7d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8" name="Shape 2348"/>
        <p:cNvGrpSpPr/>
        <p:nvPr/>
      </p:nvGrpSpPr>
      <p:grpSpPr>
        <a:xfrm>
          <a:off x="0" y="0"/>
          <a:ext cx="0" cy="0"/>
          <a:chOff x="0" y="0"/>
          <a:chExt cx="0" cy="0"/>
        </a:xfrm>
      </p:grpSpPr>
      <p:sp>
        <p:nvSpPr>
          <p:cNvPr id="2349" name="Google Shape;2349;g5546cba7d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5546cba7d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0" name="Shape 2370"/>
        <p:cNvGrpSpPr/>
        <p:nvPr/>
      </p:nvGrpSpPr>
      <p:grpSpPr>
        <a:xfrm>
          <a:off x="0" y="0"/>
          <a:ext cx="0" cy="0"/>
          <a:chOff x="0" y="0"/>
          <a:chExt cx="0" cy="0"/>
        </a:xfrm>
      </p:grpSpPr>
      <p:sp>
        <p:nvSpPr>
          <p:cNvPr id="2371" name="Google Shape;2371;g5546cba7de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5546cba7de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0" name="Shape 2380"/>
        <p:cNvGrpSpPr/>
        <p:nvPr/>
      </p:nvGrpSpPr>
      <p:grpSpPr>
        <a:xfrm>
          <a:off x="0" y="0"/>
          <a:ext cx="0" cy="0"/>
          <a:chOff x="0" y="0"/>
          <a:chExt cx="0" cy="0"/>
        </a:xfrm>
      </p:grpSpPr>
      <p:sp>
        <p:nvSpPr>
          <p:cNvPr id="2381" name="Google Shape;2381;g5ba0d082c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5ba0d082c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2" name="Shape 2052"/>
        <p:cNvGrpSpPr/>
        <p:nvPr/>
      </p:nvGrpSpPr>
      <p:grpSpPr>
        <a:xfrm>
          <a:off x="0" y="0"/>
          <a:ext cx="0" cy="0"/>
          <a:chOff x="0" y="0"/>
          <a:chExt cx="0" cy="0"/>
        </a:xfrm>
      </p:grpSpPr>
      <p:sp>
        <p:nvSpPr>
          <p:cNvPr id="2053" name="Google Shape;2053;g547ceddc4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547ceddc4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0" name="Shape 2390"/>
        <p:cNvGrpSpPr/>
        <p:nvPr/>
      </p:nvGrpSpPr>
      <p:grpSpPr>
        <a:xfrm>
          <a:off x="0" y="0"/>
          <a:ext cx="0" cy="0"/>
          <a:chOff x="0" y="0"/>
          <a:chExt cx="0" cy="0"/>
        </a:xfrm>
      </p:grpSpPr>
      <p:sp>
        <p:nvSpPr>
          <p:cNvPr id="2391" name="Google Shape;2391;g5546cba7d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5546cba7d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8" name="Shape 2398"/>
        <p:cNvGrpSpPr/>
        <p:nvPr/>
      </p:nvGrpSpPr>
      <p:grpSpPr>
        <a:xfrm>
          <a:off x="0" y="0"/>
          <a:ext cx="0" cy="0"/>
          <a:chOff x="0" y="0"/>
          <a:chExt cx="0" cy="0"/>
        </a:xfrm>
      </p:grpSpPr>
      <p:sp>
        <p:nvSpPr>
          <p:cNvPr id="2399" name="Google Shape;2399;g5546cba7d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5546cba7d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5" name="Shape 2405"/>
        <p:cNvGrpSpPr/>
        <p:nvPr/>
      </p:nvGrpSpPr>
      <p:grpSpPr>
        <a:xfrm>
          <a:off x="0" y="0"/>
          <a:ext cx="0" cy="0"/>
          <a:chOff x="0" y="0"/>
          <a:chExt cx="0" cy="0"/>
        </a:xfrm>
      </p:grpSpPr>
      <p:sp>
        <p:nvSpPr>
          <p:cNvPr id="2406" name="Google Shape;2406;g5ba0d082c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5ba0d082c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4" name="Shape 2414"/>
        <p:cNvGrpSpPr/>
        <p:nvPr/>
      </p:nvGrpSpPr>
      <p:grpSpPr>
        <a:xfrm>
          <a:off x="0" y="0"/>
          <a:ext cx="0" cy="0"/>
          <a:chOff x="0" y="0"/>
          <a:chExt cx="0" cy="0"/>
        </a:xfrm>
      </p:grpSpPr>
      <p:sp>
        <p:nvSpPr>
          <p:cNvPr id="2415" name="Google Shape;2415;g5ba0d082c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5ba0d082c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3" name="Shape 2423"/>
        <p:cNvGrpSpPr/>
        <p:nvPr/>
      </p:nvGrpSpPr>
      <p:grpSpPr>
        <a:xfrm>
          <a:off x="0" y="0"/>
          <a:ext cx="0" cy="0"/>
          <a:chOff x="0" y="0"/>
          <a:chExt cx="0" cy="0"/>
        </a:xfrm>
      </p:grpSpPr>
      <p:sp>
        <p:nvSpPr>
          <p:cNvPr id="2424" name="Google Shape;2424;g5ba0d082c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5ba0d082c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2" name="Shape 2432"/>
        <p:cNvGrpSpPr/>
        <p:nvPr/>
      </p:nvGrpSpPr>
      <p:grpSpPr>
        <a:xfrm>
          <a:off x="0" y="0"/>
          <a:ext cx="0" cy="0"/>
          <a:chOff x="0" y="0"/>
          <a:chExt cx="0" cy="0"/>
        </a:xfrm>
      </p:grpSpPr>
      <p:sp>
        <p:nvSpPr>
          <p:cNvPr id="2433" name="Google Shape;2433;g5ba0d082c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5ba0d082c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0" name="Shape 2440"/>
        <p:cNvGrpSpPr/>
        <p:nvPr/>
      </p:nvGrpSpPr>
      <p:grpSpPr>
        <a:xfrm>
          <a:off x="0" y="0"/>
          <a:ext cx="0" cy="0"/>
          <a:chOff x="0" y="0"/>
          <a:chExt cx="0" cy="0"/>
        </a:xfrm>
      </p:grpSpPr>
      <p:sp>
        <p:nvSpPr>
          <p:cNvPr id="2441" name="Google Shape;2441;g5ba0d082cc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5ba0d082cc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9" name="Shape 2449"/>
        <p:cNvGrpSpPr/>
        <p:nvPr/>
      </p:nvGrpSpPr>
      <p:grpSpPr>
        <a:xfrm>
          <a:off x="0" y="0"/>
          <a:ext cx="0" cy="0"/>
          <a:chOff x="0" y="0"/>
          <a:chExt cx="0" cy="0"/>
        </a:xfrm>
      </p:grpSpPr>
      <p:sp>
        <p:nvSpPr>
          <p:cNvPr id="2450" name="Google Shape;2450;g5ba0d082c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5ba0d082c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8" name="Shape 2458"/>
        <p:cNvGrpSpPr/>
        <p:nvPr/>
      </p:nvGrpSpPr>
      <p:grpSpPr>
        <a:xfrm>
          <a:off x="0" y="0"/>
          <a:ext cx="0" cy="0"/>
          <a:chOff x="0" y="0"/>
          <a:chExt cx="0" cy="0"/>
        </a:xfrm>
      </p:grpSpPr>
      <p:sp>
        <p:nvSpPr>
          <p:cNvPr id="2459" name="Google Shape;2459;g5ba0d082c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5ba0d082c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7" name="Shape 2467"/>
        <p:cNvGrpSpPr/>
        <p:nvPr/>
      </p:nvGrpSpPr>
      <p:grpSpPr>
        <a:xfrm>
          <a:off x="0" y="0"/>
          <a:ext cx="0" cy="0"/>
          <a:chOff x="0" y="0"/>
          <a:chExt cx="0" cy="0"/>
        </a:xfrm>
      </p:grpSpPr>
      <p:sp>
        <p:nvSpPr>
          <p:cNvPr id="2468" name="Google Shape;2468;g55180390f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55180390f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9" name="Shape 2059"/>
        <p:cNvGrpSpPr/>
        <p:nvPr/>
      </p:nvGrpSpPr>
      <p:grpSpPr>
        <a:xfrm>
          <a:off x="0" y="0"/>
          <a:ext cx="0" cy="0"/>
          <a:chOff x="0" y="0"/>
          <a:chExt cx="0" cy="0"/>
        </a:xfrm>
      </p:grpSpPr>
      <p:sp>
        <p:nvSpPr>
          <p:cNvPr id="2060" name="Google Shape;2060;g5ba0d082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5ba0d082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5" name="Shape 2475"/>
        <p:cNvGrpSpPr/>
        <p:nvPr/>
      </p:nvGrpSpPr>
      <p:grpSpPr>
        <a:xfrm>
          <a:off x="0" y="0"/>
          <a:ext cx="0" cy="0"/>
          <a:chOff x="0" y="0"/>
          <a:chExt cx="0" cy="0"/>
        </a:xfrm>
      </p:grpSpPr>
      <p:sp>
        <p:nvSpPr>
          <p:cNvPr id="2476" name="Google Shape;2476;g5546cba7de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5546cba7de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2" name="Shape 2482"/>
        <p:cNvGrpSpPr/>
        <p:nvPr/>
      </p:nvGrpSpPr>
      <p:grpSpPr>
        <a:xfrm>
          <a:off x="0" y="0"/>
          <a:ext cx="0" cy="0"/>
          <a:chOff x="0" y="0"/>
          <a:chExt cx="0" cy="0"/>
        </a:xfrm>
      </p:grpSpPr>
      <p:sp>
        <p:nvSpPr>
          <p:cNvPr id="2483" name="Google Shape;2483;g55180390f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55180390f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3" name="Shape 2493"/>
        <p:cNvGrpSpPr/>
        <p:nvPr/>
      </p:nvGrpSpPr>
      <p:grpSpPr>
        <a:xfrm>
          <a:off x="0" y="0"/>
          <a:ext cx="0" cy="0"/>
          <a:chOff x="0" y="0"/>
          <a:chExt cx="0" cy="0"/>
        </a:xfrm>
      </p:grpSpPr>
      <p:sp>
        <p:nvSpPr>
          <p:cNvPr id="2494" name="Google Shape;2494;g54771e7ed0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54771e7ed0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8" name="Shape 2068"/>
        <p:cNvGrpSpPr/>
        <p:nvPr/>
      </p:nvGrpSpPr>
      <p:grpSpPr>
        <a:xfrm>
          <a:off x="0" y="0"/>
          <a:ext cx="0" cy="0"/>
          <a:chOff x="0" y="0"/>
          <a:chExt cx="0" cy="0"/>
        </a:xfrm>
      </p:grpSpPr>
      <p:sp>
        <p:nvSpPr>
          <p:cNvPr id="2069" name="Google Shape;2069;g547ceddc4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547ceddc4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g55180390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55180390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4" name="Shape 2084"/>
        <p:cNvGrpSpPr/>
        <p:nvPr/>
      </p:nvGrpSpPr>
      <p:grpSpPr>
        <a:xfrm>
          <a:off x="0" y="0"/>
          <a:ext cx="0" cy="0"/>
          <a:chOff x="0" y="0"/>
          <a:chExt cx="0" cy="0"/>
        </a:xfrm>
      </p:grpSpPr>
      <p:sp>
        <p:nvSpPr>
          <p:cNvPr id="2085" name="Google Shape;2085;g5ba0d082c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5ba0d082c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5" name="Shape 2095"/>
        <p:cNvGrpSpPr/>
        <p:nvPr/>
      </p:nvGrpSpPr>
      <p:grpSpPr>
        <a:xfrm>
          <a:off x="0" y="0"/>
          <a:ext cx="0" cy="0"/>
          <a:chOff x="0" y="0"/>
          <a:chExt cx="0" cy="0"/>
        </a:xfrm>
      </p:grpSpPr>
      <p:sp>
        <p:nvSpPr>
          <p:cNvPr id="2096" name="Google Shape;2096;g5ba0d082c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5ba0d082c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9.png"/><Relationship Id="rId4"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19.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26.pn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6.png"/><Relationship Id="rId4" Type="http://schemas.openxmlformats.org/officeDocument/2006/relationships/image" Target="../media/image3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2.png"/><Relationship Id="rId4" Type="http://schemas.openxmlformats.org/officeDocument/2006/relationships/image" Target="../media/image21.png"/><Relationship Id="rId5"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41.png"/><Relationship Id="rId6"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51.png"/><Relationship Id="rId6"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4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45.png"/><Relationship Id="rId5" Type="http://schemas.openxmlformats.org/officeDocument/2006/relationships/image" Target="../media/image37.png"/><Relationship Id="rId6" Type="http://schemas.openxmlformats.org/officeDocument/2006/relationships/image" Target="../media/image3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0.png"/><Relationship Id="rId4" Type="http://schemas.openxmlformats.org/officeDocument/2006/relationships/image" Target="../media/image65.png"/><Relationship Id="rId5" Type="http://schemas.openxmlformats.org/officeDocument/2006/relationships/image" Target="../media/image7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63.png"/><Relationship Id="rId4" Type="http://schemas.openxmlformats.org/officeDocument/2006/relationships/image" Target="../media/image79.png"/><Relationship Id="rId5" Type="http://schemas.openxmlformats.org/officeDocument/2006/relationships/image" Target="../media/image49.png"/><Relationship Id="rId6" Type="http://schemas.openxmlformats.org/officeDocument/2006/relationships/image" Target="../media/image68.png"/><Relationship Id="rId7" Type="http://schemas.openxmlformats.org/officeDocument/2006/relationships/image" Target="../media/image4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82.png"/><Relationship Id="rId6" Type="http://schemas.openxmlformats.org/officeDocument/2006/relationships/image" Target="../media/image62.png"/><Relationship Id="rId7" Type="http://schemas.openxmlformats.org/officeDocument/2006/relationships/image" Target="../media/image6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5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83.png"/><Relationship Id="rId4" Type="http://schemas.openxmlformats.org/officeDocument/2006/relationships/image" Target="../media/image92.png"/><Relationship Id="rId5" Type="http://schemas.openxmlformats.org/officeDocument/2006/relationships/image" Target="../media/image64.png"/><Relationship Id="rId6" Type="http://schemas.openxmlformats.org/officeDocument/2006/relationships/image" Target="../media/image85.png"/><Relationship Id="rId7" Type="http://schemas.openxmlformats.org/officeDocument/2006/relationships/image" Target="../media/image56.png"/><Relationship Id="rId8" Type="http://schemas.openxmlformats.org/officeDocument/2006/relationships/image" Target="../media/image8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8.png"/><Relationship Id="rId4" Type="http://schemas.openxmlformats.org/officeDocument/2006/relationships/image" Target="../media/image57.png"/><Relationship Id="rId5" Type="http://schemas.openxmlformats.org/officeDocument/2006/relationships/image" Target="../media/image100.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8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87.png"/><Relationship Id="rId4" Type="http://schemas.openxmlformats.org/officeDocument/2006/relationships/image" Target="../media/image84.png"/><Relationship Id="rId5" Type="http://schemas.openxmlformats.org/officeDocument/2006/relationships/image" Target="../media/image90.png"/><Relationship Id="rId6" Type="http://schemas.openxmlformats.org/officeDocument/2006/relationships/image" Target="../media/image6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67.png"/><Relationship Id="rId4" Type="http://schemas.openxmlformats.org/officeDocument/2006/relationships/image" Target="../media/image69.png"/><Relationship Id="rId9" Type="http://schemas.openxmlformats.org/officeDocument/2006/relationships/image" Target="../media/image99.png"/><Relationship Id="rId5" Type="http://schemas.openxmlformats.org/officeDocument/2006/relationships/image" Target="../media/image91.png"/><Relationship Id="rId6" Type="http://schemas.openxmlformats.org/officeDocument/2006/relationships/image" Target="../media/image70.png"/><Relationship Id="rId7" Type="http://schemas.openxmlformats.org/officeDocument/2006/relationships/image" Target="../media/image72.png"/><Relationship Id="rId8" Type="http://schemas.openxmlformats.org/officeDocument/2006/relationships/image" Target="../media/image7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94.png"/><Relationship Id="rId9" Type="http://schemas.openxmlformats.org/officeDocument/2006/relationships/image" Target="../media/image96.png"/><Relationship Id="rId5" Type="http://schemas.openxmlformats.org/officeDocument/2006/relationships/image" Target="../media/image105.png"/><Relationship Id="rId6" Type="http://schemas.openxmlformats.org/officeDocument/2006/relationships/image" Target="../media/image93.png"/><Relationship Id="rId7" Type="http://schemas.openxmlformats.org/officeDocument/2006/relationships/image" Target="../media/image95.png"/><Relationship Id="rId8" Type="http://schemas.openxmlformats.org/officeDocument/2006/relationships/image" Target="../media/image8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1.png"/><Relationship Id="rId3" Type="http://schemas.openxmlformats.org/officeDocument/2006/relationships/image" Target="../media/image9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9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01.png"/><Relationship Id="rId4" Type="http://schemas.openxmlformats.org/officeDocument/2006/relationships/image" Target="../media/image16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01.png"/><Relationship Id="rId4" Type="http://schemas.openxmlformats.org/officeDocument/2006/relationships/image" Target="../media/image13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01.png"/><Relationship Id="rId4" Type="http://schemas.openxmlformats.org/officeDocument/2006/relationships/image" Target="../media/image19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01.png"/><Relationship Id="rId4" Type="http://schemas.openxmlformats.org/officeDocument/2006/relationships/image" Target="../media/image1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0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8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9.png"/><Relationship Id="rId4" Type="http://schemas.openxmlformats.org/officeDocument/2006/relationships/image" Target="../media/image10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09.png"/><Relationship Id="rId4" Type="http://schemas.openxmlformats.org/officeDocument/2006/relationships/image" Target="../media/image10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32.png"/><Relationship Id="rId4" Type="http://schemas.openxmlformats.org/officeDocument/2006/relationships/image" Target="../media/image10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3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15.png"/><Relationship Id="rId4" Type="http://schemas.openxmlformats.org/officeDocument/2006/relationships/image" Target="../media/image11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17.png"/><Relationship Id="rId4" Type="http://schemas.openxmlformats.org/officeDocument/2006/relationships/image" Target="../media/image147.png"/><Relationship Id="rId5" Type="http://schemas.openxmlformats.org/officeDocument/2006/relationships/image" Target="../media/image13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5.png"/><Relationship Id="rId6" Type="http://schemas.openxmlformats.org/officeDocument/2006/relationships/image" Target="../media/image14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40.png"/><Relationship Id="rId4" Type="http://schemas.openxmlformats.org/officeDocument/2006/relationships/image" Target="../media/image127.png"/><Relationship Id="rId5" Type="http://schemas.openxmlformats.org/officeDocument/2006/relationships/image" Target="../media/image129.png"/><Relationship Id="rId6" Type="http://schemas.openxmlformats.org/officeDocument/2006/relationships/image" Target="../media/image14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4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53.png"/><Relationship Id="rId4" Type="http://schemas.openxmlformats.org/officeDocument/2006/relationships/image" Target="../media/image152.png"/><Relationship Id="rId5" Type="http://schemas.openxmlformats.org/officeDocument/2006/relationships/image" Target="../media/image137.png"/><Relationship Id="rId6" Type="http://schemas.openxmlformats.org/officeDocument/2006/relationships/image" Target="../media/image13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64.png"/><Relationship Id="rId4" Type="http://schemas.openxmlformats.org/officeDocument/2006/relationships/image" Target="../media/image141.png"/><Relationship Id="rId5" Type="http://schemas.openxmlformats.org/officeDocument/2006/relationships/image" Target="../media/image16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81.png"/><Relationship Id="rId7" Type="http://schemas.openxmlformats.org/officeDocument/2006/relationships/image" Target="../media/image14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2.png"/><Relationship Id="rId3" Type="http://schemas.openxmlformats.org/officeDocument/2006/relationships/image" Target="../media/image150.png"/><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7.png"/><Relationship Id="rId7" Type="http://schemas.openxmlformats.org/officeDocument/2006/relationships/image" Target="../media/image15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65.png"/><Relationship Id="rId4" Type="http://schemas.openxmlformats.org/officeDocument/2006/relationships/image" Target="../media/image157.png"/><Relationship Id="rId5" Type="http://schemas.openxmlformats.org/officeDocument/2006/relationships/image" Target="../media/image16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image" Target="../media/image156.png"/><Relationship Id="rId5" Type="http://schemas.openxmlformats.org/officeDocument/2006/relationships/image" Target="../media/image177.png"/><Relationship Id="rId6" Type="http://schemas.openxmlformats.org/officeDocument/2006/relationships/image" Target="../media/image158.png"/><Relationship Id="rId7" Type="http://schemas.openxmlformats.org/officeDocument/2006/relationships/image" Target="../media/image189.png"/><Relationship Id="rId8" Type="http://schemas.openxmlformats.org/officeDocument/2006/relationships/image" Target="../media/image19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3.png"/><Relationship Id="rId3" Type="http://schemas.openxmlformats.org/officeDocument/2006/relationships/image" Target="../media/image194.png"/><Relationship Id="rId4" Type="http://schemas.openxmlformats.org/officeDocument/2006/relationships/image" Target="../media/image191.png"/><Relationship Id="rId5" Type="http://schemas.openxmlformats.org/officeDocument/2006/relationships/image" Target="../media/image166.png"/><Relationship Id="rId6" Type="http://schemas.openxmlformats.org/officeDocument/2006/relationships/image" Target="../media/image169.png"/><Relationship Id="rId7" Type="http://schemas.openxmlformats.org/officeDocument/2006/relationships/image" Target="../media/image182.png"/><Relationship Id="rId8" Type="http://schemas.openxmlformats.org/officeDocument/2006/relationships/image" Target="../media/image19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71.png"/><Relationship Id="rId4" Type="http://schemas.openxmlformats.org/officeDocument/2006/relationships/image" Target="../media/image170.png"/><Relationship Id="rId5" Type="http://schemas.openxmlformats.org/officeDocument/2006/relationships/image" Target="../media/image188.png"/><Relationship Id="rId6" Type="http://schemas.openxmlformats.org/officeDocument/2006/relationships/image" Target="../media/image17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6.png"/><Relationship Id="rId3" Type="http://schemas.openxmlformats.org/officeDocument/2006/relationships/image" Target="../media/image173.png"/><Relationship Id="rId4" Type="http://schemas.openxmlformats.org/officeDocument/2006/relationships/image" Target="../media/image175.png"/><Relationship Id="rId9" Type="http://schemas.openxmlformats.org/officeDocument/2006/relationships/image" Target="../media/image179.png"/><Relationship Id="rId5" Type="http://schemas.openxmlformats.org/officeDocument/2006/relationships/image" Target="../media/image176.png"/><Relationship Id="rId6" Type="http://schemas.openxmlformats.org/officeDocument/2006/relationships/image" Target="../media/image178.png"/><Relationship Id="rId7" Type="http://schemas.openxmlformats.org/officeDocument/2006/relationships/image" Target="../media/image187.png"/><Relationship Id="rId8" Type="http://schemas.openxmlformats.org/officeDocument/2006/relationships/image" Target="../media/image19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0.png"/><Relationship Id="rId3" Type="http://schemas.openxmlformats.org/officeDocument/2006/relationships/image" Target="../media/image195.png"/><Relationship Id="rId4" Type="http://schemas.openxmlformats.org/officeDocument/2006/relationships/image" Target="../media/image184.png"/><Relationship Id="rId9" Type="http://schemas.openxmlformats.org/officeDocument/2006/relationships/image" Target="../media/image203.png"/><Relationship Id="rId5" Type="http://schemas.openxmlformats.org/officeDocument/2006/relationships/image" Target="../media/image210.png"/><Relationship Id="rId6" Type="http://schemas.openxmlformats.org/officeDocument/2006/relationships/image" Target="../media/image199.png"/><Relationship Id="rId7" Type="http://schemas.openxmlformats.org/officeDocument/2006/relationships/image" Target="../media/image208.png"/><Relationship Id="rId8" Type="http://schemas.openxmlformats.org/officeDocument/2006/relationships/image" Target="../media/image19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5.png"/><Relationship Id="rId3" Type="http://schemas.openxmlformats.org/officeDocument/2006/relationships/image" Target="../media/image21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0.png"/><Relationship Id="rId3" Type="http://schemas.openxmlformats.org/officeDocument/2006/relationships/image" Target="../media/image21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2.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2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image" Target="../media/image202.png"/><Relationship Id="rId4" Type="http://schemas.openxmlformats.org/officeDocument/2006/relationships/image" Target="../media/image2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 Id="rId3" Type="http://schemas.openxmlformats.org/officeDocument/2006/relationships/image" Target="../media/image205.png"/><Relationship Id="rId4" Type="http://schemas.openxmlformats.org/officeDocument/2006/relationships/image" Target="../media/image215.png"/><Relationship Id="rId5" Type="http://schemas.openxmlformats.org/officeDocument/2006/relationships/image" Target="../media/image20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1.xml"/><Relationship Id="rId3" Type="http://schemas.openxmlformats.org/officeDocument/2006/relationships/hyperlink" Target="mailto:Alexjfam11@gmail.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20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2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6.xml"/><Relationship Id="rId3" Type="http://schemas.openxmlformats.org/officeDocument/2006/relationships/image" Target="../media/image2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 Id="rId3" Type="http://schemas.openxmlformats.org/officeDocument/2006/relationships/image" Target="../media/image2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image" Target="../media/image20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 Id="rId3" Type="http://schemas.openxmlformats.org/officeDocument/2006/relationships/image" Target="../media/image2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2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214.png"/><Relationship Id="rId4" Type="http://schemas.openxmlformats.org/officeDocument/2006/relationships/image" Target="../media/image1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2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Digital Forensics,</a:t>
            </a:r>
            <a:r>
              <a:rPr lang="en"/>
              <a:t> Day 3</a:t>
            </a:r>
            <a:endParaRPr/>
          </a:p>
        </p:txBody>
      </p:sp>
      <p:sp>
        <p:nvSpPr>
          <p:cNvPr id="2030" name="Google Shape;2030;p10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Handling</a:t>
            </a:r>
            <a:r>
              <a:rPr lang="en"/>
              <a:t> Evidence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8" name="Shape 2108"/>
        <p:cNvGrpSpPr/>
        <p:nvPr/>
      </p:nvGrpSpPr>
      <p:grpSpPr>
        <a:xfrm>
          <a:off x="0" y="0"/>
          <a:ext cx="0" cy="0"/>
          <a:chOff x="0" y="0"/>
          <a:chExt cx="0" cy="0"/>
        </a:xfrm>
      </p:grpSpPr>
      <p:sp>
        <p:nvSpPr>
          <p:cNvPr id="2109" name="Google Shape;2109;p11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110" name="Google Shape;2110;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11" name="Google Shape;2111;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2" name="Google Shape;2112;p11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What’s in Tracy’s Emails?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t>In this activity, you will use Autopsy to examine Tracy’s email correspondence and generate a list of contacts and their email addresses.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a:t>Instructions sent via Slack.</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6" name="Shape 2116"/>
        <p:cNvGrpSpPr/>
        <p:nvPr/>
      </p:nvGrpSpPr>
      <p:grpSpPr>
        <a:xfrm>
          <a:off x="0" y="0"/>
          <a:ext cx="0" cy="0"/>
          <a:chOff x="0" y="0"/>
          <a:chExt cx="0" cy="0"/>
        </a:xfrm>
      </p:grpSpPr>
      <p:sp>
        <p:nvSpPr>
          <p:cNvPr id="2117" name="Google Shape;2117;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18" name="Google Shape;2118;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9" name="Google Shape;2119;p113"/>
          <p:cNvSpPr txBox="1"/>
          <p:nvPr/>
        </p:nvSpPr>
        <p:spPr>
          <a:xfrm>
            <a:off x="2445000" y="3557450"/>
            <a:ext cx="4254000" cy="125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990000"/>
                </a:solidFill>
                <a:latin typeface="Roboto Mono"/>
                <a:ea typeface="Roboto Mono"/>
                <a:cs typeface="Roboto Mono"/>
                <a:sym typeface="Roboto Mono"/>
              </a:rPr>
              <a:t>What’s in Tracy’s Emails?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3" name="Shape 2123"/>
        <p:cNvGrpSpPr/>
        <p:nvPr/>
      </p:nvGrpSpPr>
      <p:grpSpPr>
        <a:xfrm>
          <a:off x="0" y="0"/>
          <a:ext cx="0" cy="0"/>
          <a:chOff x="0" y="0"/>
          <a:chExt cx="0" cy="0"/>
        </a:xfrm>
      </p:grpSpPr>
      <p:sp>
        <p:nvSpPr>
          <p:cNvPr id="2124" name="Google Shape;2124;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Tracy’s Email Review</a:t>
            </a:r>
            <a:endParaRPr/>
          </a:p>
        </p:txBody>
      </p:sp>
      <p:sp>
        <p:nvSpPr>
          <p:cNvPr id="2125" name="Google Shape;2125;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evidence did you find?</a:t>
            </a:r>
            <a:endParaRPr/>
          </a:p>
        </p:txBody>
      </p:sp>
      <p:sp>
        <p:nvSpPr>
          <p:cNvPr id="2126" name="Google Shape;2126;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7" name="Google Shape;2127;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1" name="Shape 2131"/>
        <p:cNvGrpSpPr/>
        <p:nvPr/>
      </p:nvGrpSpPr>
      <p:grpSpPr>
        <a:xfrm>
          <a:off x="0" y="0"/>
          <a:ext cx="0" cy="0"/>
          <a:chOff x="0" y="0"/>
          <a:chExt cx="0" cy="0"/>
        </a:xfrm>
      </p:grpSpPr>
      <p:sp>
        <p:nvSpPr>
          <p:cNvPr id="2132" name="Google Shape;2132;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Tracy’s Email Review</a:t>
            </a:r>
            <a:endParaRPr/>
          </a:p>
        </p:txBody>
      </p:sp>
      <p:sp>
        <p:nvSpPr>
          <p:cNvPr id="2133" name="Google Shape;2133;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rgbClr val="24292E"/>
                </a:solidFill>
              </a:rPr>
              <a:t>Email</a:t>
            </a:r>
            <a:r>
              <a:rPr lang="en">
                <a:solidFill>
                  <a:srgbClr val="24292E"/>
                </a:solidFill>
                <a:latin typeface="Roboto Mono"/>
                <a:ea typeface="Roboto Mono"/>
                <a:cs typeface="Roboto Mono"/>
                <a:sym typeface="Roboto Mono"/>
              </a:rPr>
              <a:t> 9F0508B8-04FB-490E-A7F0-3E23B0E7C59B.emlx</a:t>
            </a:r>
            <a:endParaRPr>
              <a:latin typeface="Roboto Mono"/>
              <a:ea typeface="Roboto Mono"/>
              <a:cs typeface="Roboto Mono"/>
              <a:sym typeface="Roboto Mono"/>
            </a:endParaRPr>
          </a:p>
        </p:txBody>
      </p:sp>
      <p:sp>
        <p:nvSpPr>
          <p:cNvPr id="2134" name="Google Shape;2134;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5" name="Google Shape;2135;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36" name="Google Shape;2136;p115"/>
          <p:cNvPicPr preferRelativeResize="0"/>
          <p:nvPr/>
        </p:nvPicPr>
        <p:blipFill>
          <a:blip r:embed="rId3">
            <a:alphaModFix/>
          </a:blip>
          <a:stretch>
            <a:fillRect/>
          </a:stretch>
        </p:blipFill>
        <p:spPr>
          <a:xfrm>
            <a:off x="1426537" y="1193175"/>
            <a:ext cx="5094229" cy="35710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0" name="Shape 2140"/>
        <p:cNvGrpSpPr/>
        <p:nvPr/>
      </p:nvGrpSpPr>
      <p:grpSpPr>
        <a:xfrm>
          <a:off x="0" y="0"/>
          <a:ext cx="0" cy="0"/>
          <a:chOff x="0" y="0"/>
          <a:chExt cx="0" cy="0"/>
        </a:xfrm>
      </p:grpSpPr>
      <p:sp>
        <p:nvSpPr>
          <p:cNvPr id="2141" name="Google Shape;2141;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Tracy’s Email Review</a:t>
            </a:r>
            <a:endParaRPr/>
          </a:p>
        </p:txBody>
      </p:sp>
      <p:sp>
        <p:nvSpPr>
          <p:cNvPr id="2142" name="Google Shape;2142;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rgbClr val="24292E"/>
                </a:solidFill>
              </a:rPr>
              <a:t>The email has an attachment.</a:t>
            </a:r>
            <a:endParaRPr>
              <a:latin typeface="Roboto Mono"/>
              <a:ea typeface="Roboto Mono"/>
              <a:cs typeface="Roboto Mono"/>
              <a:sym typeface="Roboto Mono"/>
            </a:endParaRPr>
          </a:p>
        </p:txBody>
      </p:sp>
      <p:sp>
        <p:nvSpPr>
          <p:cNvPr id="2143" name="Google Shape;2143;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4" name="Google Shape;2144;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45" name="Google Shape;2145;p116"/>
          <p:cNvPicPr preferRelativeResize="0"/>
          <p:nvPr/>
        </p:nvPicPr>
        <p:blipFill>
          <a:blip r:embed="rId3">
            <a:alphaModFix/>
          </a:blip>
          <a:stretch>
            <a:fillRect/>
          </a:stretch>
        </p:blipFill>
        <p:spPr>
          <a:xfrm>
            <a:off x="152400" y="1721925"/>
            <a:ext cx="5007425" cy="1699650"/>
          </a:xfrm>
          <a:prstGeom prst="rect">
            <a:avLst/>
          </a:prstGeom>
          <a:noFill/>
          <a:ln>
            <a:noFill/>
          </a:ln>
        </p:spPr>
      </p:pic>
      <p:pic>
        <p:nvPicPr>
          <p:cNvPr id="2146" name="Google Shape;2146;p116"/>
          <p:cNvPicPr preferRelativeResize="0"/>
          <p:nvPr/>
        </p:nvPicPr>
        <p:blipFill>
          <a:blip r:embed="rId4">
            <a:alphaModFix/>
          </a:blip>
          <a:stretch>
            <a:fillRect/>
          </a:stretch>
        </p:blipFill>
        <p:spPr>
          <a:xfrm>
            <a:off x="5312225" y="1272600"/>
            <a:ext cx="3679374" cy="277450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0" name="Shape 2150"/>
        <p:cNvGrpSpPr/>
        <p:nvPr/>
      </p:nvGrpSpPr>
      <p:grpSpPr>
        <a:xfrm>
          <a:off x="0" y="0"/>
          <a:ext cx="0" cy="0"/>
          <a:chOff x="0" y="0"/>
          <a:chExt cx="0" cy="0"/>
        </a:xfrm>
      </p:grpSpPr>
      <p:sp>
        <p:nvSpPr>
          <p:cNvPr id="2151" name="Google Shape;2151;p11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“Who is Tracy Texting?”</a:t>
            </a:r>
            <a:endParaRPr i="1"/>
          </a:p>
        </p:txBody>
      </p:sp>
      <p:sp>
        <p:nvSpPr>
          <p:cNvPr id="2152" name="Google Shape;2152;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53" name="Google Shape;2153;p11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54" name="Google Shape;2154;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8" name="Shape 2158"/>
        <p:cNvGrpSpPr/>
        <p:nvPr/>
      </p:nvGrpSpPr>
      <p:grpSpPr>
        <a:xfrm>
          <a:off x="0" y="0"/>
          <a:ext cx="0" cy="0"/>
          <a:chOff x="0" y="0"/>
          <a:chExt cx="0" cy="0"/>
        </a:xfrm>
      </p:grpSpPr>
      <p:sp>
        <p:nvSpPr>
          <p:cNvPr id="2159" name="Google Shape;2159;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an SMS?</a:t>
            </a:r>
            <a:endParaRPr/>
          </a:p>
        </p:txBody>
      </p:sp>
      <p:sp>
        <p:nvSpPr>
          <p:cNvPr id="2160" name="Google Shape;2160;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61" name="Google Shape;2161;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2" name="Google Shape;2162;p118"/>
          <p:cNvSpPr txBox="1"/>
          <p:nvPr/>
        </p:nvSpPr>
        <p:spPr>
          <a:xfrm>
            <a:off x="1107400" y="1208075"/>
            <a:ext cx="2553300" cy="18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63" name="Google Shape;2163;p118"/>
          <p:cNvPicPr preferRelativeResize="0"/>
          <p:nvPr/>
        </p:nvPicPr>
        <p:blipFill>
          <a:blip r:embed="rId3">
            <a:alphaModFix/>
          </a:blip>
          <a:stretch>
            <a:fillRect/>
          </a:stretch>
        </p:blipFill>
        <p:spPr>
          <a:xfrm>
            <a:off x="7959600" y="2717850"/>
            <a:ext cx="1196700" cy="1806900"/>
          </a:xfrm>
          <a:prstGeom prst="rect">
            <a:avLst/>
          </a:prstGeom>
          <a:noFill/>
          <a:ln>
            <a:noFill/>
          </a:ln>
        </p:spPr>
      </p:pic>
      <p:pic>
        <p:nvPicPr>
          <p:cNvPr id="2164" name="Google Shape;2164;p118"/>
          <p:cNvPicPr preferRelativeResize="0"/>
          <p:nvPr/>
        </p:nvPicPr>
        <p:blipFill>
          <a:blip r:embed="rId4">
            <a:alphaModFix/>
          </a:blip>
          <a:stretch>
            <a:fillRect/>
          </a:stretch>
        </p:blipFill>
        <p:spPr>
          <a:xfrm>
            <a:off x="0" y="3056672"/>
            <a:ext cx="1419736" cy="1607450"/>
          </a:xfrm>
          <a:prstGeom prst="rect">
            <a:avLst/>
          </a:prstGeom>
          <a:noFill/>
          <a:ln>
            <a:noFill/>
          </a:ln>
        </p:spPr>
      </p:pic>
      <p:pic>
        <p:nvPicPr>
          <p:cNvPr id="2165" name="Google Shape;2165;p118"/>
          <p:cNvPicPr preferRelativeResize="0"/>
          <p:nvPr/>
        </p:nvPicPr>
        <p:blipFill>
          <a:blip r:embed="rId5">
            <a:alphaModFix/>
          </a:blip>
          <a:stretch>
            <a:fillRect/>
          </a:stretch>
        </p:blipFill>
        <p:spPr>
          <a:xfrm>
            <a:off x="2349213" y="1020974"/>
            <a:ext cx="4445575" cy="3101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9" name="Shape 2169"/>
        <p:cNvGrpSpPr/>
        <p:nvPr/>
      </p:nvGrpSpPr>
      <p:grpSpPr>
        <a:xfrm>
          <a:off x="0" y="0"/>
          <a:ext cx="0" cy="0"/>
          <a:chOff x="0" y="0"/>
          <a:chExt cx="0" cy="0"/>
        </a:xfrm>
      </p:grpSpPr>
      <p:sp>
        <p:nvSpPr>
          <p:cNvPr id="2170" name="Google Shape;2170;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iPhone SMS</a:t>
            </a:r>
            <a:endParaRPr/>
          </a:p>
        </p:txBody>
      </p:sp>
      <p:sp>
        <p:nvSpPr>
          <p:cNvPr id="2171" name="Google Shape;2171;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latin typeface="Roboto Light"/>
                <a:ea typeface="Roboto Light"/>
                <a:cs typeface="Roboto Light"/>
                <a:sym typeface="Roboto Light"/>
              </a:rPr>
              <a:t>Steps to view SMS entries in an iPhone image</a:t>
            </a:r>
            <a:endParaRPr>
              <a:latin typeface="Roboto Light"/>
              <a:ea typeface="Roboto Light"/>
              <a:cs typeface="Roboto Light"/>
              <a:sym typeface="Roboto Light"/>
            </a:endParaRPr>
          </a:p>
        </p:txBody>
      </p:sp>
      <p:sp>
        <p:nvSpPr>
          <p:cNvPr id="2172" name="Google Shape;2172;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73" name="Google Shape;2173;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4" name="Google Shape;2174;p119"/>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From the Tools menu, select File Search by Attribute.</a:t>
            </a:r>
            <a:endParaRPr sz="1800"/>
          </a:p>
        </p:txBody>
      </p:sp>
      <p:sp>
        <p:nvSpPr>
          <p:cNvPr id="2175" name="Google Shape;2175;p11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Click the box next to Name and type </a:t>
            </a:r>
            <a:r>
              <a:rPr lang="en" sz="1800">
                <a:latin typeface="Roboto Mono"/>
                <a:ea typeface="Roboto Mono"/>
                <a:cs typeface="Roboto Mono"/>
                <a:sym typeface="Roboto Mono"/>
              </a:rPr>
              <a:t>sms.db</a:t>
            </a:r>
            <a:r>
              <a:rPr lang="en" sz="1800"/>
              <a:t>.</a:t>
            </a:r>
            <a:endParaRPr sz="1800"/>
          </a:p>
        </p:txBody>
      </p:sp>
      <p:sp>
        <p:nvSpPr>
          <p:cNvPr id="2176" name="Google Shape;2176;p119"/>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Click the Search button.</a:t>
            </a:r>
            <a:endParaRPr sz="1800"/>
          </a:p>
        </p:txBody>
      </p:sp>
      <p:sp>
        <p:nvSpPr>
          <p:cNvPr id="2177" name="Google Shape;2177;p119"/>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Now select </a:t>
            </a:r>
            <a:r>
              <a:rPr lang="en" sz="1800">
                <a:latin typeface="Roboto Mono"/>
                <a:ea typeface="Roboto Mono"/>
                <a:cs typeface="Roboto Mono"/>
                <a:sym typeface="Roboto Mono"/>
              </a:rPr>
              <a:t>sms.db</a:t>
            </a:r>
            <a:r>
              <a:rPr lang="en" sz="1800"/>
              <a:t> from the Listing pane.</a:t>
            </a:r>
            <a:endParaRPr sz="1800"/>
          </a:p>
        </p:txBody>
      </p:sp>
      <p:sp>
        <p:nvSpPr>
          <p:cNvPr id="2178" name="Google Shape;2178;p11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700"/>
              <a:t>Select the </a:t>
            </a:r>
            <a:r>
              <a:rPr lang="en" sz="1700">
                <a:latin typeface="Roboto Mono"/>
                <a:ea typeface="Roboto Mono"/>
                <a:cs typeface="Roboto Mono"/>
                <a:sym typeface="Roboto Mono"/>
              </a:rPr>
              <a:t>Indexed Text</a:t>
            </a:r>
            <a:r>
              <a:rPr lang="en" sz="1700"/>
              <a:t> tab in the Data Content pane to see Tracy’s emails.</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2" name="Shape 2182"/>
        <p:cNvGrpSpPr/>
        <p:nvPr/>
      </p:nvGrpSpPr>
      <p:grpSpPr>
        <a:xfrm>
          <a:off x="0" y="0"/>
          <a:ext cx="0" cy="0"/>
          <a:chOff x="0" y="0"/>
          <a:chExt cx="0" cy="0"/>
        </a:xfrm>
      </p:grpSpPr>
      <p:sp>
        <p:nvSpPr>
          <p:cNvPr id="2183" name="Google Shape;2183;p12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a:t>
            </a:r>
            <a:r>
              <a:rPr lang="en"/>
              <a:t> Minutes</a:t>
            </a:r>
            <a:endParaRPr/>
          </a:p>
        </p:txBody>
      </p:sp>
      <p:sp>
        <p:nvSpPr>
          <p:cNvPr id="2184" name="Google Shape;2184;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5" name="Google Shape;2185;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6" name="Google Shape;2186;p12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Activity: Who is Tracy Texting?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view the SMS text messages on Tracy’s iPhone to gather more information about the case.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0" name="Shape 2190"/>
        <p:cNvGrpSpPr/>
        <p:nvPr/>
      </p:nvGrpSpPr>
      <p:grpSpPr>
        <a:xfrm>
          <a:off x="0" y="0"/>
          <a:ext cx="0" cy="0"/>
          <a:chOff x="0" y="0"/>
          <a:chExt cx="0" cy="0"/>
        </a:xfrm>
      </p:grpSpPr>
      <p:sp>
        <p:nvSpPr>
          <p:cNvPr id="2191" name="Google Shape;219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92" name="Google Shape;2192;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a:t>
            </a:r>
            <a:r>
              <a:rPr lang="en">
                <a:latin typeface="Roboto"/>
                <a:ea typeface="Roboto"/>
                <a:cs typeface="Roboto"/>
                <a:sym typeface="Roboto"/>
              </a:rPr>
              <a:t>Who is Tracy Texting?</a:t>
            </a:r>
            <a:endParaRPr>
              <a:latin typeface="Roboto"/>
              <a:ea typeface="Roboto"/>
              <a:cs typeface="Roboto"/>
              <a:sym typeface="Roboto"/>
            </a:endParaRPr>
          </a:p>
        </p:txBody>
      </p:sp>
      <p:sp>
        <p:nvSpPr>
          <p:cNvPr id="2193" name="Google Shape;2193;p121"/>
          <p:cNvSpPr txBox="1"/>
          <p:nvPr>
            <p:ph idx="2" type="body"/>
          </p:nvPr>
        </p:nvSpPr>
        <p:spPr>
          <a:xfrm>
            <a:off x="175" y="688950"/>
            <a:ext cx="9144000" cy="3794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1. Use the file search to find the sms database.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2. View the messages in the Data Content pane.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3. Analyze the text messages and phone numbers to establish any connections to the case and answer the following questions: </a:t>
            </a:r>
            <a:endParaRPr/>
          </a:p>
          <a:p>
            <a:pPr indent="-317500" lvl="0" marL="457200" rtl="0" algn="l">
              <a:lnSpc>
                <a:spcPct val="150000"/>
              </a:lnSpc>
              <a:spcBef>
                <a:spcPts val="800"/>
              </a:spcBef>
              <a:spcAft>
                <a:spcPts val="0"/>
              </a:spcAft>
              <a:buSzPts val="1400"/>
              <a:buChar char="●"/>
            </a:pPr>
            <a:r>
              <a:rPr lang="en"/>
              <a:t>What is Terry’s phone number?</a:t>
            </a:r>
            <a:endParaRPr/>
          </a:p>
          <a:p>
            <a:pPr indent="-317500" lvl="0" marL="457200" rtl="0" algn="l">
              <a:lnSpc>
                <a:spcPct val="150000"/>
              </a:lnSpc>
              <a:spcBef>
                <a:spcPts val="0"/>
              </a:spcBef>
              <a:spcAft>
                <a:spcPts val="0"/>
              </a:spcAft>
              <a:buSzPts val="1400"/>
              <a:buChar char="●"/>
            </a:pPr>
            <a:r>
              <a:rPr lang="en"/>
              <a:t>What is Pat’s phone number?</a:t>
            </a:r>
            <a:endParaRPr/>
          </a:p>
          <a:p>
            <a:pPr indent="-317500" lvl="0" marL="457200" rtl="0" algn="l">
              <a:lnSpc>
                <a:spcPct val="150000"/>
              </a:lnSpc>
              <a:spcBef>
                <a:spcPts val="0"/>
              </a:spcBef>
              <a:spcAft>
                <a:spcPts val="0"/>
              </a:spcAft>
              <a:buSzPts val="1400"/>
              <a:buChar char="●"/>
            </a:pPr>
            <a:r>
              <a:rPr lang="en"/>
              <a:t>What was the fraudulent number that texted about a gift card? Is it relevant to the case? Why or why not?</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4. Update your Evidence Worksheet with any additional evidence.</a:t>
            </a:r>
            <a:endParaRPr/>
          </a:p>
          <a:p>
            <a:pPr indent="0" lvl="0" marL="0" rtl="0" algn="l">
              <a:spcBef>
                <a:spcPts val="800"/>
              </a:spcBef>
              <a:spcAft>
                <a:spcPts val="0"/>
              </a:spcAft>
              <a:buNone/>
            </a:pPr>
            <a:r>
              <a:t/>
            </a:r>
            <a:endParaRPr sz="1200"/>
          </a:p>
          <a:p>
            <a:pPr indent="0" lvl="0" marL="0" rtl="0" algn="l">
              <a:spcBef>
                <a:spcPts val="800"/>
              </a:spcBef>
              <a:spcAft>
                <a:spcPts val="800"/>
              </a:spcAft>
              <a:buNone/>
            </a:pPr>
            <a:r>
              <a:t/>
            </a:r>
            <a:endParaRPr sz="1200"/>
          </a:p>
        </p:txBody>
      </p:sp>
      <p:sp>
        <p:nvSpPr>
          <p:cNvPr id="2194" name="Google Shape;2194;p12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2195" name="Google Shape;2195;p12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6" name="Google Shape;2036;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37" name="Google Shape;203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8" name="Google Shape;2038;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39" name="Google Shape;2039;p104"/>
          <p:cNvSpPr txBox="1"/>
          <p:nvPr/>
        </p:nvSpPr>
        <p:spPr>
          <a:xfrm>
            <a:off x="333375" y="1266825"/>
            <a:ext cx="8619300" cy="3489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Use Autopsy to view and tag evidence from emails.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Analyze SMS messages offline in Kali Linux. </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Decode hex data in the iPhone image</a:t>
            </a:r>
            <a:endParaRPr sz="2000">
              <a:latin typeface="Roboto Light"/>
              <a:ea typeface="Roboto Light"/>
              <a:cs typeface="Roboto Light"/>
              <a:sym typeface="Roboto Light"/>
            </a:endParaRPr>
          </a:p>
          <a:p>
            <a:pPr indent="-355600" lvl="0" marL="457200" rtl="0" algn="l">
              <a:lnSpc>
                <a:spcPct val="150000"/>
              </a:lnSpc>
              <a:spcBef>
                <a:spcPts val="0"/>
              </a:spcBef>
              <a:spcAft>
                <a:spcPts val="0"/>
              </a:spcAft>
              <a:buSzPts val="2000"/>
              <a:buFont typeface="Roboto Light"/>
              <a:buChar char="●"/>
            </a:pPr>
            <a:r>
              <a:rPr lang="en" sz="2000">
                <a:latin typeface="Roboto Light"/>
                <a:ea typeface="Roboto Light"/>
                <a:cs typeface="Roboto Light"/>
                <a:sym typeface="Roboto Light"/>
              </a:rPr>
              <a:t>Prepare a preliminary report using the </a:t>
            </a:r>
            <a:r>
              <a:rPr i="1" lang="en" sz="2000">
                <a:latin typeface="Roboto Light"/>
                <a:ea typeface="Roboto Light"/>
                <a:cs typeface="Roboto Light"/>
                <a:sym typeface="Roboto Light"/>
              </a:rPr>
              <a:t>Group Evidence Worksheet.</a:t>
            </a:r>
            <a:endParaRPr i="1" sz="2000">
              <a:latin typeface="Roboto Light"/>
              <a:ea typeface="Roboto Light"/>
              <a:cs typeface="Roboto Light"/>
              <a:sym typeface="Roboto Light"/>
            </a:endParaRPr>
          </a:p>
        </p:txBody>
      </p:sp>
      <p:sp>
        <p:nvSpPr>
          <p:cNvPr id="2040" name="Google Shape;2040;p104"/>
          <p:cNvSpPr/>
          <p:nvPr/>
        </p:nvSpPr>
        <p:spPr>
          <a:xfrm>
            <a:off x="430175" y="1360450"/>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4"/>
          <p:cNvSpPr/>
          <p:nvPr/>
        </p:nvSpPr>
        <p:spPr>
          <a:xfrm>
            <a:off x="430175" y="1812888"/>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4"/>
          <p:cNvSpPr/>
          <p:nvPr/>
        </p:nvSpPr>
        <p:spPr>
          <a:xfrm>
            <a:off x="430175" y="2265325"/>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4"/>
          <p:cNvSpPr/>
          <p:nvPr/>
        </p:nvSpPr>
        <p:spPr>
          <a:xfrm>
            <a:off x="430175" y="2699825"/>
            <a:ext cx="355500" cy="355500"/>
          </a:xfrm>
          <a:prstGeom prst="bevel">
            <a:avLst>
              <a:gd fmla="val 125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9" name="Shape 2199"/>
        <p:cNvGrpSpPr/>
        <p:nvPr/>
      </p:nvGrpSpPr>
      <p:grpSpPr>
        <a:xfrm>
          <a:off x="0" y="0"/>
          <a:ext cx="0" cy="0"/>
          <a:chOff x="0" y="0"/>
          <a:chExt cx="0" cy="0"/>
        </a:xfrm>
      </p:grpSpPr>
      <p:sp>
        <p:nvSpPr>
          <p:cNvPr id="2200" name="Google Shape;2200;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01" name="Google Shape;2201;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 </a:t>
            </a:r>
            <a:r>
              <a:rPr lang="en">
                <a:latin typeface="Roboto"/>
                <a:ea typeface="Roboto"/>
                <a:cs typeface="Roboto"/>
                <a:sym typeface="Roboto"/>
              </a:rPr>
              <a:t>Who is Tracy Texting?</a:t>
            </a:r>
            <a:endParaRPr>
              <a:latin typeface="Roboto"/>
              <a:ea typeface="Roboto"/>
              <a:cs typeface="Roboto"/>
              <a:sym typeface="Roboto"/>
            </a:endParaRPr>
          </a:p>
        </p:txBody>
      </p:sp>
      <p:sp>
        <p:nvSpPr>
          <p:cNvPr id="2202" name="Google Shape;2202;p122"/>
          <p:cNvSpPr txBox="1"/>
          <p:nvPr>
            <p:ph idx="2" type="body"/>
          </p:nvPr>
        </p:nvSpPr>
        <p:spPr>
          <a:xfrm>
            <a:off x="175" y="688950"/>
            <a:ext cx="9144000" cy="3794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lnSpc>
                <a:spcPct val="150000"/>
              </a:lnSpc>
              <a:spcBef>
                <a:spcPts val="800"/>
              </a:spcBef>
              <a:spcAft>
                <a:spcPts val="0"/>
              </a:spcAft>
              <a:buNone/>
            </a:pPr>
            <a:r>
              <a:rPr b="1" lang="en"/>
              <a:t>What is Terry’s phone number?</a:t>
            </a:r>
            <a:endParaRPr b="1"/>
          </a:p>
          <a:p>
            <a:pPr indent="0" lvl="0" marL="0" rtl="0" algn="l">
              <a:lnSpc>
                <a:spcPct val="150000"/>
              </a:lnSpc>
              <a:spcBef>
                <a:spcPts val="300"/>
              </a:spcBef>
              <a:spcAft>
                <a:spcPts val="0"/>
              </a:spcAft>
              <a:buNone/>
            </a:pPr>
            <a:r>
              <a:rPr b="1" lang="en" sz="1600">
                <a:highlight>
                  <a:srgbClr val="FFF2CC"/>
                </a:highlight>
                <a:latin typeface="Inconsolata"/>
                <a:ea typeface="Inconsolata"/>
                <a:cs typeface="Inconsolata"/>
                <a:sym typeface="Inconsolata"/>
              </a:rPr>
              <a:t>703-829-6071</a:t>
            </a:r>
            <a:r>
              <a:rPr lang="en"/>
              <a:t>. It is evident because she talks about her dad multiple times and Tracey informs her she cannot afford private school anymore. </a:t>
            </a:r>
            <a:endParaRPr/>
          </a:p>
          <a:p>
            <a:pPr indent="0" lvl="0" marL="0" rtl="0" algn="l">
              <a:lnSpc>
                <a:spcPct val="150000"/>
              </a:lnSpc>
              <a:spcBef>
                <a:spcPts val="300"/>
              </a:spcBef>
              <a:spcAft>
                <a:spcPts val="0"/>
              </a:spcAft>
              <a:buNone/>
            </a:pPr>
            <a:r>
              <a:rPr b="1" lang="en"/>
              <a:t>What is Pat’s phone number?</a:t>
            </a:r>
            <a:endParaRPr b="1"/>
          </a:p>
          <a:p>
            <a:pPr indent="0" lvl="0" marL="0" rtl="0" algn="l">
              <a:lnSpc>
                <a:spcPct val="150000"/>
              </a:lnSpc>
              <a:spcBef>
                <a:spcPts val="300"/>
              </a:spcBef>
              <a:spcAft>
                <a:spcPts val="0"/>
              </a:spcAft>
              <a:buNone/>
            </a:pPr>
            <a:r>
              <a:rPr b="1" lang="en" sz="1600">
                <a:highlight>
                  <a:srgbClr val="FFF2CC"/>
                </a:highlight>
                <a:latin typeface="Inconsolata"/>
                <a:ea typeface="Inconsolata"/>
                <a:cs typeface="Inconsolata"/>
                <a:sym typeface="Inconsolata"/>
              </a:rPr>
              <a:t>571-308-3236</a:t>
            </a:r>
            <a:r>
              <a:rPr lang="en"/>
              <a:t>. The text message refers toTracey as sis. A response message from Tracey identifies him as “pat”. </a:t>
            </a:r>
            <a:endParaRPr/>
          </a:p>
          <a:p>
            <a:pPr indent="0" lvl="0" marL="0" rtl="0" algn="l">
              <a:lnSpc>
                <a:spcPct val="150000"/>
              </a:lnSpc>
              <a:spcBef>
                <a:spcPts val="300"/>
              </a:spcBef>
              <a:spcAft>
                <a:spcPts val="0"/>
              </a:spcAft>
              <a:buNone/>
            </a:pPr>
            <a:r>
              <a:rPr b="1" lang="en"/>
              <a:t>What was the fraudulent number that texted about a gift card? Is it relevant to the case? </a:t>
            </a:r>
            <a:endParaRPr b="1"/>
          </a:p>
          <a:p>
            <a:pPr indent="0" lvl="0" marL="0" rtl="0" algn="l">
              <a:lnSpc>
                <a:spcPct val="150000"/>
              </a:lnSpc>
              <a:spcBef>
                <a:spcPts val="300"/>
              </a:spcBef>
              <a:spcAft>
                <a:spcPts val="0"/>
              </a:spcAft>
              <a:buNone/>
            </a:pPr>
            <a:r>
              <a:rPr b="1" lang="en" sz="1600">
                <a:highlight>
                  <a:srgbClr val="FFF2CC"/>
                </a:highlight>
                <a:latin typeface="Inconsolata"/>
                <a:ea typeface="Inconsolata"/>
                <a:cs typeface="Inconsolata"/>
                <a:sym typeface="Inconsolata"/>
              </a:rPr>
              <a:t>206-910-0932</a:t>
            </a:r>
            <a:r>
              <a:rPr lang="en" sz="1600">
                <a:latin typeface="Inconsolata"/>
                <a:ea typeface="Inconsolata"/>
                <a:cs typeface="Inconsolata"/>
                <a:sym typeface="Inconsolata"/>
              </a:rPr>
              <a:t>. </a:t>
            </a:r>
            <a:r>
              <a:rPr lang="en"/>
              <a:t>Looking at the website link that went with the message, it appears this text was spam. So, no it is not relevant. </a:t>
            </a:r>
            <a:endParaRPr/>
          </a:p>
          <a:p>
            <a:pPr indent="0" lvl="0" marL="0" rtl="0" algn="l">
              <a:spcBef>
                <a:spcPts val="300"/>
              </a:spcBef>
              <a:spcAft>
                <a:spcPts val="0"/>
              </a:spcAft>
              <a:buNone/>
            </a:pPr>
            <a:r>
              <a:t/>
            </a:r>
            <a:endParaRPr sz="1200"/>
          </a:p>
          <a:p>
            <a:pPr indent="0" lvl="0" marL="0" rtl="0" algn="l">
              <a:spcBef>
                <a:spcPts val="800"/>
              </a:spcBef>
              <a:spcAft>
                <a:spcPts val="800"/>
              </a:spcAft>
              <a:buNone/>
            </a:pPr>
            <a:r>
              <a:t/>
            </a:r>
            <a:endParaRPr sz="1200"/>
          </a:p>
        </p:txBody>
      </p:sp>
      <p:sp>
        <p:nvSpPr>
          <p:cNvPr id="2203" name="Google Shape;2203;p12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2204" name="Google Shape;2204;p122"/>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8" name="Shape 2208"/>
        <p:cNvGrpSpPr/>
        <p:nvPr/>
      </p:nvGrpSpPr>
      <p:grpSpPr>
        <a:xfrm>
          <a:off x="0" y="0"/>
          <a:ext cx="0" cy="0"/>
          <a:chOff x="0" y="0"/>
          <a:chExt cx="0" cy="0"/>
        </a:xfrm>
      </p:grpSpPr>
      <p:sp>
        <p:nvSpPr>
          <p:cNvPr id="2209" name="Google Shape;2209;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10" name="Google Shape;2210;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Review</a:t>
            </a:r>
            <a:r>
              <a:rPr lang="en"/>
              <a:t>: </a:t>
            </a:r>
            <a:r>
              <a:rPr lang="en">
                <a:latin typeface="Roboto"/>
                <a:ea typeface="Roboto"/>
                <a:cs typeface="Roboto"/>
                <a:sym typeface="Roboto"/>
              </a:rPr>
              <a:t>Who is Tracy Texting?</a:t>
            </a:r>
            <a:endParaRPr>
              <a:latin typeface="Roboto"/>
              <a:ea typeface="Roboto"/>
              <a:cs typeface="Roboto"/>
              <a:sym typeface="Roboto"/>
            </a:endParaRPr>
          </a:p>
        </p:txBody>
      </p:sp>
      <p:sp>
        <p:nvSpPr>
          <p:cNvPr id="2211" name="Google Shape;2211;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4. Update your Evidence Worksheet with any additional evidence.</a:t>
            </a:r>
            <a:endParaRPr sz="1400">
              <a:solidFill>
                <a:schemeClr val="dk1"/>
              </a:solidFill>
            </a:endParaRPr>
          </a:p>
          <a:p>
            <a:pPr indent="0" lvl="0" marL="0" rtl="0" algn="l">
              <a:spcBef>
                <a:spcPts val="800"/>
              </a:spcBef>
              <a:spcAft>
                <a:spcPts val="0"/>
              </a:spcAft>
              <a:buNone/>
            </a:pPr>
            <a:r>
              <a:t/>
            </a:r>
            <a:endParaRPr/>
          </a:p>
        </p:txBody>
      </p:sp>
      <p:sp>
        <p:nvSpPr>
          <p:cNvPr id="2212" name="Google Shape;2212;p123"/>
          <p:cNvSpPr txBox="1"/>
          <p:nvPr/>
        </p:nvSpPr>
        <p:spPr>
          <a:xfrm>
            <a:off x="504275" y="1204850"/>
            <a:ext cx="8365200" cy="324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latin typeface="Roboto"/>
                <a:ea typeface="Roboto"/>
                <a:cs typeface="Roboto"/>
                <a:sym typeface="Roboto"/>
              </a:rPr>
              <a:t>Carry</a:t>
            </a:r>
            <a:r>
              <a:rPr lang="en">
                <a:latin typeface="Roboto"/>
                <a:ea typeface="Roboto"/>
                <a:cs typeface="Roboto"/>
                <a:sym typeface="Roboto"/>
              </a:rPr>
              <a:t> </a:t>
            </a:r>
            <a:endParaRPr>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a:latin typeface="Roboto"/>
                <a:ea typeface="Roboto"/>
                <a:cs typeface="Roboto"/>
                <a:sym typeface="Roboto"/>
              </a:rPr>
              <a:t>Email Cat2welve@gmail.com, Cat2welve@gmail.com Carrysum2012@yahoo.com, </a:t>
            </a:r>
            <a:endParaRPr>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a:latin typeface="Roboto"/>
                <a:ea typeface="Roboto"/>
                <a:cs typeface="Roboto"/>
                <a:sym typeface="Roboto"/>
              </a:rPr>
              <a:t>Phone: +1  (202) 725-2124</a:t>
            </a:r>
            <a:endParaRPr>
              <a:latin typeface="Roboto"/>
              <a:ea typeface="Roboto"/>
              <a:cs typeface="Roboto"/>
              <a:sym typeface="Roboto"/>
            </a:endParaRPr>
          </a:p>
          <a:p>
            <a:pPr indent="0" lvl="0" marL="457200" rtl="0" algn="l">
              <a:lnSpc>
                <a:spcPct val="100000"/>
              </a:lnSpc>
              <a:spcBef>
                <a:spcPts val="0"/>
              </a:spcBef>
              <a:spcAft>
                <a:spcPts val="0"/>
              </a:spcAft>
              <a:buNone/>
            </a:pPr>
            <a:r>
              <a:t/>
            </a:r>
            <a:endParaRPr>
              <a:latin typeface="Roboto"/>
              <a:ea typeface="Roboto"/>
              <a:cs typeface="Roboto"/>
              <a:sym typeface="Roboto"/>
            </a:endParaRPr>
          </a:p>
          <a:p>
            <a:pPr indent="0" lvl="0" marL="0" rtl="0" algn="l">
              <a:lnSpc>
                <a:spcPct val="100000"/>
              </a:lnSpc>
              <a:spcBef>
                <a:spcPts val="0"/>
              </a:spcBef>
              <a:spcAft>
                <a:spcPts val="0"/>
              </a:spcAft>
              <a:buNone/>
            </a:pPr>
            <a:r>
              <a:rPr b="1" lang="en">
                <a:latin typeface="Roboto"/>
                <a:ea typeface="Roboto"/>
                <a:cs typeface="Roboto"/>
                <a:sym typeface="Roboto"/>
              </a:rPr>
              <a:t>Alex</a:t>
            </a:r>
            <a:r>
              <a:rPr lang="en">
                <a:latin typeface="Roboto"/>
                <a:ea typeface="Roboto"/>
                <a:cs typeface="Roboto"/>
                <a:sym typeface="Roboto"/>
              </a:rPr>
              <a:t> J </a:t>
            </a:r>
            <a:endParaRPr>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a:latin typeface="Roboto"/>
                <a:ea typeface="Roboto"/>
                <a:cs typeface="Roboto"/>
                <a:sym typeface="Roboto"/>
              </a:rPr>
              <a:t>Email Alex.jfam11@gmail.com, </a:t>
            </a:r>
            <a:r>
              <a:rPr lang="en" u="sng">
                <a:solidFill>
                  <a:schemeClr val="hlink"/>
                </a:solidFill>
                <a:latin typeface="Roboto"/>
                <a:ea typeface="Roboto"/>
                <a:cs typeface="Roboto"/>
                <a:sym typeface="Roboto"/>
                <a:hlinkClick r:id="rId3"/>
              </a:rPr>
              <a:t>Alexjfam11@gmail.com</a:t>
            </a:r>
            <a:endParaRPr>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a:latin typeface="Roboto"/>
                <a:ea typeface="Roboto"/>
                <a:cs typeface="Roboto"/>
                <a:sym typeface="Roboto"/>
              </a:rPr>
              <a:t>Phone: +1 (205) 208-5299</a:t>
            </a:r>
            <a:endParaRPr>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lnSpc>
                <a:spcPct val="100000"/>
              </a:lnSpc>
              <a:spcBef>
                <a:spcPts val="0"/>
              </a:spcBef>
              <a:spcAft>
                <a:spcPts val="0"/>
              </a:spcAft>
              <a:buNone/>
            </a:pPr>
            <a:r>
              <a:rPr b="1" lang="en">
                <a:latin typeface="Roboto"/>
                <a:ea typeface="Roboto"/>
                <a:cs typeface="Roboto"/>
                <a:sym typeface="Roboto"/>
              </a:rPr>
              <a:t>Drex Mustafar </a:t>
            </a:r>
            <a:endParaRPr b="1">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a:latin typeface="Roboto"/>
                <a:ea typeface="Roboto"/>
                <a:cs typeface="Roboto"/>
                <a:sym typeface="Roboto"/>
              </a:rPr>
              <a:t>Email: bubbahotep2012@hotmail.com</a:t>
            </a:r>
            <a:endParaRPr>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lnSpc>
                <a:spcPct val="100000"/>
              </a:lnSpc>
              <a:spcBef>
                <a:spcPts val="0"/>
              </a:spcBef>
              <a:spcAft>
                <a:spcPts val="0"/>
              </a:spcAft>
              <a:buNone/>
            </a:pPr>
            <a:r>
              <a:rPr b="1" lang="en">
                <a:latin typeface="Roboto"/>
                <a:ea typeface="Roboto"/>
                <a:cs typeface="Roboto"/>
                <a:sym typeface="Roboto"/>
              </a:rPr>
              <a:t>Perhem Shien </a:t>
            </a:r>
            <a:endParaRPr b="1">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a:latin typeface="Roboto"/>
                <a:ea typeface="Roboto"/>
                <a:cs typeface="Roboto"/>
                <a:sym typeface="Roboto"/>
              </a:rPr>
              <a:t>Email: Perhem.shien@gmail.com, supershien@live.com </a:t>
            </a:r>
            <a:endParaRPr>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6" name="Shape 2216"/>
        <p:cNvGrpSpPr/>
        <p:nvPr/>
      </p:nvGrpSpPr>
      <p:grpSpPr>
        <a:xfrm>
          <a:off x="0" y="0"/>
          <a:ext cx="0" cy="0"/>
          <a:chOff x="0" y="0"/>
          <a:chExt cx="0" cy="0"/>
        </a:xfrm>
      </p:grpSpPr>
      <p:sp>
        <p:nvSpPr>
          <p:cNvPr id="2217" name="Google Shape;2217;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1" name="Shape 2221"/>
        <p:cNvGrpSpPr/>
        <p:nvPr/>
      </p:nvGrpSpPr>
      <p:grpSpPr>
        <a:xfrm>
          <a:off x="0" y="0"/>
          <a:ext cx="0" cy="0"/>
          <a:chOff x="0" y="0"/>
          <a:chExt cx="0" cy="0"/>
        </a:xfrm>
      </p:grpSpPr>
      <p:sp>
        <p:nvSpPr>
          <p:cNvPr id="2222" name="Google Shape;2222;p12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Decoding </a:t>
            </a:r>
            <a:r>
              <a:rPr lang="en">
                <a:latin typeface="Roboto Mono"/>
                <a:ea typeface="Roboto Mono"/>
                <a:cs typeface="Roboto Mono"/>
                <a:sym typeface="Roboto Mono"/>
              </a:rPr>
              <a:t>Hex</a:t>
            </a:r>
            <a:r>
              <a:rPr lang="en"/>
              <a:t> Data in Tracy’s iPhone</a:t>
            </a:r>
            <a:endParaRPr/>
          </a:p>
        </p:txBody>
      </p:sp>
      <p:sp>
        <p:nvSpPr>
          <p:cNvPr id="2223" name="Google Shape;2223;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24" name="Google Shape;2224;p12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5" name="Google Shape;2225;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9" name="Shape 2229"/>
        <p:cNvGrpSpPr/>
        <p:nvPr/>
      </p:nvGrpSpPr>
      <p:grpSpPr>
        <a:xfrm>
          <a:off x="0" y="0"/>
          <a:ext cx="0" cy="0"/>
          <a:chOff x="0" y="0"/>
          <a:chExt cx="0" cy="0"/>
        </a:xfrm>
      </p:grpSpPr>
      <p:sp>
        <p:nvSpPr>
          <p:cNvPr id="2230" name="Google Shape;2230;p126"/>
          <p:cNvSpPr txBox="1"/>
          <p:nvPr>
            <p:ph type="title"/>
          </p:nvPr>
        </p:nvSpPr>
        <p:spPr>
          <a:xfrm>
            <a:off x="2359425" y="845575"/>
            <a:ext cx="5868900" cy="32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a:p>
          <a:p>
            <a:pPr indent="0" lvl="0" marL="0" rtl="0" algn="l">
              <a:spcBef>
                <a:spcPts val="0"/>
              </a:spcBef>
              <a:spcAft>
                <a:spcPts val="0"/>
              </a:spcAft>
              <a:buNone/>
            </a:pPr>
            <a:r>
              <a:rPr i="1" lang="en" sz="3000"/>
              <a:t>Sometimes </a:t>
            </a:r>
            <a:endParaRPr i="1" sz="3000"/>
          </a:p>
          <a:p>
            <a:pPr indent="0" lvl="0" marL="0" rtl="0" algn="l">
              <a:spcBef>
                <a:spcPts val="0"/>
              </a:spcBef>
              <a:spcAft>
                <a:spcPts val="0"/>
              </a:spcAft>
              <a:buNone/>
            </a:pPr>
            <a:r>
              <a:rPr i="1" lang="en" sz="3000"/>
              <a:t>data we uncover will only </a:t>
            </a:r>
            <a:endParaRPr i="1" sz="3000"/>
          </a:p>
          <a:p>
            <a:pPr indent="0" lvl="0" marL="0" rtl="0" algn="l">
              <a:spcBef>
                <a:spcPts val="0"/>
              </a:spcBef>
              <a:spcAft>
                <a:spcPts val="0"/>
              </a:spcAft>
              <a:buNone/>
            </a:pPr>
            <a:r>
              <a:rPr i="1" lang="en" sz="3000"/>
              <a:t>be readable in a </a:t>
            </a:r>
            <a:r>
              <a:rPr b="1" i="1" lang="en" sz="3000"/>
              <a:t>hexadecimal</a:t>
            </a:r>
            <a:r>
              <a:rPr i="1" lang="en" sz="3000"/>
              <a:t> numbering format.</a:t>
            </a:r>
            <a:endParaRPr i="1" sz="3000"/>
          </a:p>
        </p:txBody>
      </p:sp>
      <p:sp>
        <p:nvSpPr>
          <p:cNvPr id="2231" name="Google Shape;2231;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2" name="Google Shape;2232;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6" name="Shape 2236"/>
        <p:cNvGrpSpPr/>
        <p:nvPr/>
      </p:nvGrpSpPr>
      <p:grpSpPr>
        <a:xfrm>
          <a:off x="0" y="0"/>
          <a:ext cx="0" cy="0"/>
          <a:chOff x="0" y="0"/>
          <a:chExt cx="0" cy="0"/>
        </a:xfrm>
      </p:grpSpPr>
      <p:sp>
        <p:nvSpPr>
          <p:cNvPr id="2237" name="Google Shape;2237;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is </a:t>
            </a:r>
            <a:r>
              <a:rPr lang="en"/>
              <a:t>Hexadecimal</a:t>
            </a:r>
            <a:r>
              <a:rPr lang="en"/>
              <a:t> Important?</a:t>
            </a:r>
            <a:endParaRPr/>
          </a:p>
        </p:txBody>
      </p:sp>
      <p:sp>
        <p:nvSpPr>
          <p:cNvPr id="2238" name="Google Shape;2238;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ability to read a hex dump will allow you to explore a whole new space of evidence that could not be read in the browsing data.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39" name="Google Shape;2239;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0" name="Google Shape;2240;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1" name="Google Shape;2241;p127"/>
          <p:cNvSpPr txBox="1"/>
          <p:nvPr>
            <p:ph idx="3" type="body"/>
          </p:nvPr>
        </p:nvSpPr>
        <p:spPr>
          <a:xfrm>
            <a:off x="175" y="1652825"/>
            <a:ext cx="9144000" cy="32535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Clr>
                <a:schemeClr val="dk1"/>
              </a:buClr>
              <a:buSzPts val="1800"/>
              <a:buChar char="●"/>
            </a:pPr>
            <a:r>
              <a:rPr lang="en" sz="1800">
                <a:solidFill>
                  <a:schemeClr val="dk1"/>
                </a:solidFill>
              </a:rPr>
              <a:t>Hex is used to </a:t>
            </a:r>
            <a:r>
              <a:rPr lang="en" sz="1800">
                <a:solidFill>
                  <a:schemeClr val="dk1"/>
                </a:solidFill>
              </a:rPr>
              <a:t>display the location</a:t>
            </a:r>
            <a:r>
              <a:rPr lang="en" sz="1800">
                <a:solidFill>
                  <a:schemeClr val="dk1"/>
                </a:solidFill>
              </a:rPr>
              <a:t> in memory at which data is stored. </a:t>
            </a:r>
            <a:endParaRPr sz="1800">
              <a:solidFill>
                <a:schemeClr val="dk1"/>
              </a:solidFill>
            </a:endParaRPr>
          </a:p>
          <a:p>
            <a:pPr indent="0" lvl="0" marL="0" rtl="0" algn="l">
              <a:spcBef>
                <a:spcPts val="800"/>
              </a:spcBef>
              <a:spcAft>
                <a:spcPts val="0"/>
              </a:spcAft>
              <a:buNone/>
            </a:pPr>
            <a:r>
              <a:t/>
            </a:r>
            <a:endParaRPr sz="1800"/>
          </a:p>
          <a:p>
            <a:pPr indent="-342900" lvl="0" marL="457200" rtl="0" algn="l">
              <a:spcBef>
                <a:spcPts val="800"/>
              </a:spcBef>
              <a:spcAft>
                <a:spcPts val="0"/>
              </a:spcAft>
              <a:buClr>
                <a:schemeClr val="dk1"/>
              </a:buClr>
              <a:buSzPts val="1800"/>
              <a:buChar char="●"/>
            </a:pPr>
            <a:r>
              <a:rPr lang="en" sz="1800">
                <a:solidFill>
                  <a:schemeClr val="dk1"/>
                </a:solidFill>
              </a:rPr>
              <a:t>Hex is used to decode data, such as executable code in a memory dump or a malicious document embedded in an image or network log.</a:t>
            </a:r>
            <a:endParaRPr sz="1800">
              <a:solidFill>
                <a:schemeClr val="dk1"/>
              </a:solidFill>
            </a:endParaRPr>
          </a:p>
          <a:p>
            <a:pPr indent="0" lvl="0" marL="0" rtl="0" algn="l">
              <a:spcBef>
                <a:spcPts val="800"/>
              </a:spcBef>
              <a:spcAft>
                <a:spcPts val="0"/>
              </a:spcAft>
              <a:buNone/>
            </a:pPr>
            <a:r>
              <a:t/>
            </a:r>
            <a:endParaRPr sz="1800">
              <a:solidFill>
                <a:schemeClr val="dk1"/>
              </a:solidFill>
            </a:endParaRPr>
          </a:p>
          <a:p>
            <a:pPr indent="0" lvl="0" marL="0" rtl="0" algn="l">
              <a:spcBef>
                <a:spcPts val="800"/>
              </a:spcBef>
              <a:spcAft>
                <a:spcPts val="0"/>
              </a:spcAft>
              <a:buNone/>
            </a:pPr>
            <a:r>
              <a:rPr b="1" i="1" lang="en" sz="1800">
                <a:solidFill>
                  <a:schemeClr val="dk1"/>
                </a:solidFill>
              </a:rPr>
              <a:t>Refresher: All information is stored in a computer as </a:t>
            </a:r>
            <a:r>
              <a:rPr b="1" lang="en" sz="1800">
                <a:solidFill>
                  <a:schemeClr val="dk1"/>
                </a:solidFill>
              </a:rPr>
              <a:t>binary</a:t>
            </a:r>
            <a:r>
              <a:rPr b="1" i="1" lang="en" sz="1800">
                <a:solidFill>
                  <a:schemeClr val="dk1"/>
                </a:solidFill>
              </a:rPr>
              <a:t> </a:t>
            </a:r>
            <a:r>
              <a:rPr b="1" lang="en" sz="1800">
                <a:solidFill>
                  <a:schemeClr val="dk1"/>
                </a:solidFill>
              </a:rPr>
              <a:t>1</a:t>
            </a:r>
            <a:r>
              <a:rPr b="1" i="1" lang="en" sz="1800">
                <a:solidFill>
                  <a:schemeClr val="dk1"/>
                </a:solidFill>
              </a:rPr>
              <a:t>s and </a:t>
            </a:r>
            <a:r>
              <a:rPr b="1" lang="en" sz="1800">
                <a:solidFill>
                  <a:schemeClr val="dk1"/>
                </a:solidFill>
              </a:rPr>
              <a:t>0</a:t>
            </a:r>
            <a:r>
              <a:rPr b="1" i="1" lang="en" sz="1800">
                <a:solidFill>
                  <a:schemeClr val="dk1"/>
                </a:solidFill>
              </a:rPr>
              <a:t>s.</a:t>
            </a:r>
            <a:r>
              <a:rPr b="1" lang="en" sz="1800">
                <a:solidFill>
                  <a:schemeClr val="dk1"/>
                </a:solidFill>
              </a:rPr>
              <a:t> </a:t>
            </a:r>
            <a:endParaRPr b="1" sz="1800">
              <a:solidFill>
                <a:schemeClr val="dk1"/>
              </a:solidFill>
            </a:endParaRPr>
          </a:p>
          <a:p>
            <a:pPr indent="-342900" lvl="0" marL="457200" rtl="0" algn="l">
              <a:spcBef>
                <a:spcPts val="800"/>
              </a:spcBef>
              <a:spcAft>
                <a:spcPts val="0"/>
              </a:spcAft>
              <a:buClr>
                <a:schemeClr val="dk1"/>
              </a:buClr>
              <a:buSzPts val="1800"/>
              <a:buChar char="●"/>
            </a:pPr>
            <a:r>
              <a:rPr lang="en" sz="1800">
                <a:solidFill>
                  <a:schemeClr val="dk1"/>
                </a:solidFill>
              </a:rPr>
              <a:t>We need to encode this information into human-readable formats.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Hexadecimal is the most common representation of binary encoding. </a:t>
            </a:r>
            <a:endParaRPr sz="1800">
              <a:solidFill>
                <a:schemeClr val="dk1"/>
              </a:solidFill>
            </a:endParaRPr>
          </a:p>
          <a:p>
            <a:pPr indent="0" lvl="0" marL="0" rtl="0" algn="l">
              <a:spcBef>
                <a:spcPts val="800"/>
              </a:spcBef>
              <a:spcAft>
                <a:spcPts val="8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5" name="Shape 2245"/>
        <p:cNvGrpSpPr/>
        <p:nvPr/>
      </p:nvGrpSpPr>
      <p:grpSpPr>
        <a:xfrm>
          <a:off x="0" y="0"/>
          <a:ext cx="0" cy="0"/>
          <a:chOff x="0" y="0"/>
          <a:chExt cx="0" cy="0"/>
        </a:xfrm>
      </p:grpSpPr>
      <p:sp>
        <p:nvSpPr>
          <p:cNvPr id="2246" name="Google Shape;2246;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Why is Hexadecimal Important?</a:t>
            </a:r>
            <a:endParaRPr/>
          </a:p>
        </p:txBody>
      </p:sp>
      <p:sp>
        <p:nvSpPr>
          <p:cNvPr id="2247" name="Google Shape;2247;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24292E"/>
                </a:solidFill>
              </a:rPr>
              <a:t>As it pertains to our forensics investigation, the ability to read a hex dump will allow us to explore a whole new space of evidence they could not read in the browsing data.</a:t>
            </a:r>
            <a:endParaRPr>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248" name="Google Shape;2248;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9" name="Google Shape;2249;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50" name="Google Shape;2250;p128"/>
          <p:cNvPicPr preferRelativeResize="0"/>
          <p:nvPr/>
        </p:nvPicPr>
        <p:blipFill>
          <a:blip r:embed="rId3">
            <a:alphaModFix/>
          </a:blip>
          <a:stretch>
            <a:fillRect/>
          </a:stretch>
        </p:blipFill>
        <p:spPr>
          <a:xfrm>
            <a:off x="2292725" y="1448975"/>
            <a:ext cx="5013499" cy="3467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4" name="Shape 2254"/>
        <p:cNvGrpSpPr/>
        <p:nvPr/>
      </p:nvGrpSpPr>
      <p:grpSpPr>
        <a:xfrm>
          <a:off x="0" y="0"/>
          <a:ext cx="0" cy="0"/>
          <a:chOff x="0" y="0"/>
          <a:chExt cx="0" cy="0"/>
        </a:xfrm>
      </p:grpSpPr>
      <p:sp>
        <p:nvSpPr>
          <p:cNvPr id="2255" name="Google Shape;2255;p129"/>
          <p:cNvSpPr txBox="1"/>
          <p:nvPr>
            <p:ph type="title"/>
          </p:nvPr>
        </p:nvSpPr>
        <p:spPr>
          <a:xfrm>
            <a:off x="2413300" y="1479750"/>
            <a:ext cx="4992300" cy="17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2400">
                <a:solidFill>
                  <a:schemeClr val="dk1"/>
                </a:solidFill>
              </a:rPr>
              <a:t>In order to better understand and decode hex, we’ll need to take a closer look at ASCII and decimal characters. </a:t>
            </a:r>
            <a:endParaRPr i="1" sz="2400">
              <a:solidFill>
                <a:schemeClr val="dk1"/>
              </a:solidFill>
            </a:endParaRPr>
          </a:p>
          <a:p>
            <a:pPr indent="0" lvl="0" marL="0" rtl="0" algn="l">
              <a:spcBef>
                <a:spcPts val="0"/>
              </a:spcBef>
              <a:spcAft>
                <a:spcPts val="0"/>
              </a:spcAft>
              <a:buNone/>
            </a:pPr>
            <a:r>
              <a:t/>
            </a:r>
            <a:endParaRPr i="1"/>
          </a:p>
        </p:txBody>
      </p:sp>
      <p:sp>
        <p:nvSpPr>
          <p:cNvPr id="2256" name="Google Shape;2256;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7" name="Google Shape;2257;p1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1" name="Shape 2261"/>
        <p:cNvGrpSpPr/>
        <p:nvPr/>
      </p:nvGrpSpPr>
      <p:grpSpPr>
        <a:xfrm>
          <a:off x="0" y="0"/>
          <a:ext cx="0" cy="0"/>
          <a:chOff x="0" y="0"/>
          <a:chExt cx="0" cy="0"/>
        </a:xfrm>
      </p:grpSpPr>
      <p:sp>
        <p:nvSpPr>
          <p:cNvPr id="2262" name="Google Shape;2262;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Basic Character Encoding</a:t>
            </a:r>
            <a:endParaRPr/>
          </a:p>
        </p:txBody>
      </p:sp>
      <p:sp>
        <p:nvSpPr>
          <p:cNvPr id="2263" name="Google Shape;2263;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to better understand and decode hex, we’ll need to take a closer look at ASCII and decimal characters. </a:t>
            </a:r>
            <a:endParaRPr>
              <a:solidFill>
                <a:schemeClr val="dk1"/>
              </a:solidFill>
            </a:endParaRPr>
          </a:p>
          <a:p>
            <a:pPr indent="0" lvl="0" marL="0" rtl="0" algn="l">
              <a:spcBef>
                <a:spcPts val="0"/>
              </a:spcBef>
              <a:spcAft>
                <a:spcPts val="0"/>
              </a:spcAft>
              <a:buNone/>
            </a:pPr>
            <a:r>
              <a:t/>
            </a:r>
            <a:endParaRPr/>
          </a:p>
        </p:txBody>
      </p:sp>
      <p:sp>
        <p:nvSpPr>
          <p:cNvPr id="2264" name="Google Shape;2264;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5" name="Google Shape;2265;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6" name="Google Shape;2266;p13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lnSpc>
                <a:spcPct val="114000"/>
              </a:lnSpc>
              <a:spcBef>
                <a:spcPts val="1200"/>
              </a:spcBef>
              <a:spcAft>
                <a:spcPts val="0"/>
              </a:spcAft>
              <a:buSzPts val="1800"/>
              <a:buChar char="●"/>
            </a:pPr>
            <a:r>
              <a:rPr lang="en" sz="1800"/>
              <a:t>We can visualize the characters that represent a computer's data by using a </a:t>
            </a:r>
            <a:r>
              <a:rPr b="1" lang="en" sz="1800"/>
              <a:t>cipher</a:t>
            </a:r>
            <a:r>
              <a:rPr lang="en" sz="1800"/>
              <a:t>. </a:t>
            </a:r>
            <a:endParaRPr sz="1800"/>
          </a:p>
          <a:p>
            <a:pPr indent="-342900" lvl="0" marL="457200" rtl="0" algn="l">
              <a:lnSpc>
                <a:spcPct val="115000"/>
              </a:lnSpc>
              <a:spcBef>
                <a:spcPts val="800"/>
              </a:spcBef>
              <a:spcAft>
                <a:spcPts val="0"/>
              </a:spcAft>
              <a:buSzPts val="1800"/>
              <a:buChar char="●"/>
            </a:pPr>
            <a:r>
              <a:rPr lang="en" sz="1800"/>
              <a:t>These ciphers generally have a </a:t>
            </a:r>
            <a:r>
              <a:rPr b="1" lang="en" sz="1800"/>
              <a:t>lookup table</a:t>
            </a:r>
            <a:r>
              <a:rPr lang="en" sz="1800"/>
              <a:t> we use to interpret the meanings of encoded texts:</a:t>
            </a:r>
            <a:endParaRPr sz="1800"/>
          </a:p>
          <a:p>
            <a:pPr indent="0" lvl="0" marL="0" rtl="0" algn="l">
              <a:lnSpc>
                <a:spcPct val="115000"/>
              </a:lnSpc>
              <a:spcBef>
                <a:spcPts val="1200"/>
              </a:spcBef>
              <a:spcAft>
                <a:spcPts val="0"/>
              </a:spcAft>
              <a:buClr>
                <a:schemeClr val="dk1"/>
              </a:buClr>
              <a:buSzPts val="1100"/>
              <a:buFont typeface="Arial"/>
              <a:buNone/>
            </a:pPr>
            <a:r>
              <a:rPr b="1" lang="en" sz="1800"/>
              <a:t>Example</a:t>
            </a:r>
            <a:r>
              <a:rPr lang="en" sz="1800"/>
              <a:t>:</a:t>
            </a:r>
            <a:endParaRPr sz="1800"/>
          </a:p>
          <a:p>
            <a:pPr indent="457200" lvl="0" marL="0" rtl="0" algn="l">
              <a:lnSpc>
                <a:spcPct val="115000"/>
              </a:lnSpc>
              <a:spcBef>
                <a:spcPts val="1200"/>
              </a:spcBef>
              <a:spcAft>
                <a:spcPts val="0"/>
              </a:spcAft>
              <a:buClr>
                <a:schemeClr val="dk1"/>
              </a:buClr>
              <a:buSzPts val="1100"/>
              <a:buFont typeface="Arial"/>
              <a:buNone/>
            </a:pPr>
            <a:r>
              <a:rPr lang="en" sz="1800"/>
              <a:t>Plain alphabet : a b c d e f</a:t>
            </a:r>
            <a:endParaRPr sz="1800"/>
          </a:p>
          <a:p>
            <a:pPr indent="457200" lvl="0" marL="0" rtl="0" algn="l">
              <a:lnSpc>
                <a:spcPct val="115000"/>
              </a:lnSpc>
              <a:spcBef>
                <a:spcPts val="1200"/>
              </a:spcBef>
              <a:spcAft>
                <a:spcPts val="0"/>
              </a:spcAft>
              <a:buClr>
                <a:schemeClr val="dk1"/>
              </a:buClr>
              <a:buSzPts val="1100"/>
              <a:buFont typeface="Arial"/>
              <a:buNone/>
            </a:pPr>
            <a:r>
              <a:rPr lang="en" sz="1800"/>
              <a:t>Cipher alphabet: p h q g i u</a:t>
            </a:r>
            <a:endParaRPr sz="1800"/>
          </a:p>
          <a:p>
            <a:pPr indent="457200" lvl="0" marL="0" rtl="0" algn="l">
              <a:lnSpc>
                <a:spcPct val="115000"/>
              </a:lnSpc>
              <a:spcBef>
                <a:spcPts val="1200"/>
              </a:spcBef>
              <a:spcAft>
                <a:spcPts val="0"/>
              </a:spcAft>
              <a:buClr>
                <a:schemeClr val="dk1"/>
              </a:buClr>
              <a:buSzPts val="1100"/>
              <a:buFont typeface="Arial"/>
              <a:buNone/>
            </a:pPr>
            <a:r>
              <a:rPr lang="en" sz="1800"/>
              <a:t>Message: abc -&gt; phq.</a:t>
            </a:r>
            <a:endParaRPr sz="1800"/>
          </a:p>
          <a:p>
            <a:pPr indent="0" lvl="0" marL="0" rtl="0" algn="l">
              <a:spcBef>
                <a:spcPts val="1200"/>
              </a:spcBef>
              <a:spcAft>
                <a:spcPts val="800"/>
              </a:spcAft>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0" name="Shape 2270"/>
        <p:cNvGrpSpPr/>
        <p:nvPr/>
      </p:nvGrpSpPr>
      <p:grpSpPr>
        <a:xfrm>
          <a:off x="0" y="0"/>
          <a:ext cx="0" cy="0"/>
          <a:chOff x="0" y="0"/>
          <a:chExt cx="0" cy="0"/>
        </a:xfrm>
      </p:grpSpPr>
      <p:sp>
        <p:nvSpPr>
          <p:cNvPr id="2271" name="Google Shape;2271;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ASCII and The Decimal System</a:t>
            </a:r>
            <a:endParaRPr/>
          </a:p>
        </p:txBody>
      </p:sp>
      <p:sp>
        <p:nvSpPr>
          <p:cNvPr id="2272" name="Google Shape;2272;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3" name="Google Shape;2273;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4" name="Google Shape;2274;p131"/>
          <p:cNvSpPr txBox="1"/>
          <p:nvPr>
            <p:ph idx="3" type="body"/>
          </p:nvPr>
        </p:nvSpPr>
        <p:spPr>
          <a:xfrm>
            <a:off x="0" y="7606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solidFill>
                  <a:srgbClr val="990000"/>
                </a:solidFill>
              </a:rPr>
              <a:t>ASCII stands for the American Standard Code for Information Interchange. </a:t>
            </a:r>
            <a:endParaRPr sz="1600">
              <a:solidFill>
                <a:srgbClr val="990000"/>
              </a:solidFill>
            </a:endParaRPr>
          </a:p>
          <a:p>
            <a:pPr indent="-317500" lvl="0" marL="457200" rtl="0" algn="l">
              <a:spcBef>
                <a:spcPts val="800"/>
              </a:spcBef>
              <a:spcAft>
                <a:spcPts val="0"/>
              </a:spcAft>
              <a:buSzPts val="1400"/>
              <a:buChar char="●"/>
            </a:pPr>
            <a:r>
              <a:rPr lang="en"/>
              <a:t>It is used to represent computer-stored characters in a </a:t>
            </a:r>
            <a:r>
              <a:rPr i="1" lang="en"/>
              <a:t>human-readable </a:t>
            </a:r>
            <a:r>
              <a:rPr lang="en"/>
              <a:t>format. </a:t>
            </a:r>
            <a:endParaRPr/>
          </a:p>
          <a:p>
            <a:pPr indent="-317500" lvl="0" marL="457200" rtl="0" algn="l">
              <a:spcBef>
                <a:spcPts val="800"/>
              </a:spcBef>
              <a:spcAft>
                <a:spcPts val="0"/>
              </a:spcAft>
              <a:buSzPts val="1400"/>
              <a:buChar char="●"/>
            </a:pPr>
            <a:r>
              <a:rPr lang="en"/>
              <a:t>Look down at you keyboards. Every character is part of ASCII:  Upper and lowercase letters, special </a:t>
            </a:r>
            <a:r>
              <a:rPr lang="en"/>
              <a:t>characters</a:t>
            </a:r>
            <a:r>
              <a:rPr lang="en"/>
              <a:t> (!@#$ etc.), numericals (1,2,3,4…) </a:t>
            </a:r>
            <a:endParaRPr/>
          </a:p>
          <a:p>
            <a:pPr indent="0" lvl="0" marL="0" rtl="0" algn="l">
              <a:spcBef>
                <a:spcPts val="600"/>
              </a:spcBef>
              <a:spcAft>
                <a:spcPts val="0"/>
              </a:spcAft>
              <a:buNone/>
            </a:pPr>
            <a:r>
              <a:t/>
            </a:r>
            <a:endParaRPr>
              <a:latin typeface="Roboto Light"/>
              <a:ea typeface="Roboto Light"/>
              <a:cs typeface="Roboto Light"/>
              <a:sym typeface="Roboto Light"/>
            </a:endParaRPr>
          </a:p>
          <a:p>
            <a:pPr indent="0" lvl="0" marL="0" rtl="0" algn="l">
              <a:spcBef>
                <a:spcPts val="800"/>
              </a:spcBef>
              <a:spcAft>
                <a:spcPts val="0"/>
              </a:spcAft>
              <a:buNone/>
            </a:pPr>
            <a:r>
              <a:rPr lang="en" sz="1600">
                <a:solidFill>
                  <a:srgbClr val="073763"/>
                </a:solidFill>
              </a:rPr>
              <a:t>The </a:t>
            </a:r>
            <a:r>
              <a:rPr lang="en" sz="1600">
                <a:solidFill>
                  <a:srgbClr val="073763"/>
                </a:solidFill>
              </a:rPr>
              <a:t>Decimal system is a little more limited.</a:t>
            </a:r>
            <a:endParaRPr sz="1600">
              <a:solidFill>
                <a:srgbClr val="073763"/>
              </a:solidFill>
            </a:endParaRPr>
          </a:p>
          <a:p>
            <a:pPr indent="-317500" lvl="0" marL="457200" rtl="0" algn="l">
              <a:spcBef>
                <a:spcPts val="800"/>
              </a:spcBef>
              <a:spcAft>
                <a:spcPts val="0"/>
              </a:spcAft>
              <a:buSzPts val="1400"/>
              <a:buChar char="●"/>
            </a:pPr>
            <a:r>
              <a:rPr lang="en"/>
              <a:t>Consists of the characters 12 3 4 5 6 7 8 9. </a:t>
            </a:r>
            <a:endParaRPr/>
          </a:p>
          <a:p>
            <a:pPr indent="-317500" lvl="0" marL="457200" rtl="0" algn="l">
              <a:spcBef>
                <a:spcPts val="800"/>
              </a:spcBef>
              <a:spcAft>
                <a:spcPts val="0"/>
              </a:spcAft>
              <a:buSzPts val="1400"/>
              <a:buChar char="●"/>
            </a:pPr>
            <a:r>
              <a:rPr lang="en"/>
              <a:t>The limited amount of characters doesn’t mean we can’t convey complex information. In fact, anything we write in ASCII can be converted in decimal format:</a:t>
            </a:r>
            <a:endParaRPr/>
          </a:p>
          <a:p>
            <a:pPr indent="0" lvl="0" marL="457200" rtl="0" algn="l">
              <a:spcBef>
                <a:spcPts val="600"/>
              </a:spcBef>
              <a:spcAft>
                <a:spcPts val="0"/>
              </a:spcAft>
              <a:buNone/>
            </a:pPr>
            <a:r>
              <a:t/>
            </a:r>
            <a:endParaRPr>
              <a:latin typeface="Roboto Light"/>
              <a:ea typeface="Roboto Light"/>
              <a:cs typeface="Roboto Light"/>
              <a:sym typeface="Roboto Light"/>
            </a:endParaRPr>
          </a:p>
          <a:p>
            <a:pPr indent="0" lvl="0" marL="0" rtl="0" algn="l">
              <a:spcBef>
                <a:spcPts val="600"/>
              </a:spcBef>
              <a:spcAft>
                <a:spcPts val="0"/>
              </a:spcAft>
              <a:buNone/>
            </a:pPr>
            <a:r>
              <a:rPr lang="en" sz="1600"/>
              <a:t>Example</a:t>
            </a:r>
            <a:r>
              <a:rPr lang="en"/>
              <a:t>:</a:t>
            </a:r>
            <a:endParaRPr/>
          </a:p>
          <a:p>
            <a:pPr indent="0" lvl="0" marL="0" rtl="0" algn="l">
              <a:spcBef>
                <a:spcPts val="800"/>
              </a:spcBef>
              <a:spcAft>
                <a:spcPts val="0"/>
              </a:spcAft>
              <a:buNone/>
            </a:pPr>
            <a:r>
              <a:rPr lang="en" sz="1600">
                <a:latin typeface="Roboto Light"/>
                <a:ea typeface="Roboto Light"/>
                <a:cs typeface="Roboto Light"/>
                <a:sym typeface="Roboto Light"/>
              </a:rPr>
              <a:t>ASCII:  </a:t>
            </a:r>
            <a:r>
              <a:rPr i="1" lang="en" sz="1600"/>
              <a:t>A, B, C. It's easy as 1, 2, 3!</a:t>
            </a:r>
            <a:endParaRPr i="1" sz="1600"/>
          </a:p>
          <a:p>
            <a:pPr indent="0" lvl="0" marL="0" rtl="0" algn="l">
              <a:spcBef>
                <a:spcPts val="800"/>
              </a:spcBef>
              <a:spcAft>
                <a:spcPts val="0"/>
              </a:spcAft>
              <a:buNone/>
            </a:pPr>
            <a:r>
              <a:rPr i="1" lang="en" sz="1600">
                <a:latin typeface="Roboto Light"/>
                <a:ea typeface="Roboto Light"/>
                <a:cs typeface="Roboto Light"/>
                <a:sym typeface="Roboto Light"/>
              </a:rPr>
              <a:t>Decimal: </a:t>
            </a:r>
            <a:r>
              <a:rPr i="1" lang="en" sz="1600"/>
              <a:t>65 44 32 66 44 32 67 46 32 73 116 39 115 32 101 97 115 121 32 97 115 32 49 44 </a:t>
            </a:r>
            <a:endParaRPr i="1" sz="1600"/>
          </a:p>
          <a:p>
            <a:pPr indent="0" lvl="0" marL="457200" rtl="0" algn="l">
              <a:spcBef>
                <a:spcPts val="0"/>
              </a:spcBef>
              <a:spcAft>
                <a:spcPts val="0"/>
              </a:spcAft>
              <a:buNone/>
            </a:pPr>
            <a:r>
              <a:rPr i="1" lang="en" sz="1600"/>
              <a:t>      32 50 44 32 51 33</a:t>
            </a:r>
            <a:endParaRPr i="1" sz="1600"/>
          </a:p>
          <a:p>
            <a:pPr indent="0" lvl="0" marL="0" rtl="0" algn="l">
              <a:spcBef>
                <a:spcPts val="0"/>
              </a:spcBef>
              <a:spcAft>
                <a:spcPts val="800"/>
              </a:spcAft>
              <a:buNone/>
            </a:pPr>
            <a:r>
              <a:t/>
            </a:r>
            <a:endParaRPr sz="1600">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Google Shape;2048;p10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049" name="Google Shape;2049;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0" name="Google Shape;2050;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1" name="Google Shape;2051;p10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Warm Up Activity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students will review the steps for exporting data from the iPhone image.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8" name="Shape 2278"/>
        <p:cNvGrpSpPr/>
        <p:nvPr/>
      </p:nvGrpSpPr>
      <p:grpSpPr>
        <a:xfrm>
          <a:off x="0" y="0"/>
          <a:ext cx="0" cy="0"/>
          <a:chOff x="0" y="0"/>
          <a:chExt cx="0" cy="0"/>
        </a:xfrm>
      </p:grpSpPr>
      <p:sp>
        <p:nvSpPr>
          <p:cNvPr id="2279" name="Google Shape;2279;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0" name="Google Shape;2280;p1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1" name="Google Shape;2281;p13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ASCII-Decimal Chart and Encoding</a:t>
            </a:r>
            <a:endParaRPr>
              <a:solidFill>
                <a:srgbClr val="F1C232"/>
              </a:solidFill>
            </a:endParaRPr>
          </a:p>
        </p:txBody>
      </p:sp>
      <p:sp>
        <p:nvSpPr>
          <p:cNvPr id="2282" name="Google Shape;2282;p132"/>
          <p:cNvSpPr txBox="1"/>
          <p:nvPr/>
        </p:nvSpPr>
        <p:spPr>
          <a:xfrm>
            <a:off x="3056475" y="828075"/>
            <a:ext cx="2356200" cy="8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00"/>
                </a:solidFill>
                <a:latin typeface="Roboto"/>
                <a:ea typeface="Roboto"/>
                <a:cs typeface="Roboto"/>
                <a:sym typeface="Roboto"/>
              </a:rPr>
              <a:t>ASCII Chart</a:t>
            </a:r>
            <a:endParaRPr>
              <a:solidFill>
                <a:srgbClr val="990000"/>
              </a:solidFill>
              <a:latin typeface="Roboto"/>
              <a:ea typeface="Roboto"/>
              <a:cs typeface="Roboto"/>
              <a:sym typeface="Roboto"/>
            </a:endParaRPr>
          </a:p>
          <a:p>
            <a:pPr indent="0" lvl="0" marL="0" rtl="0" algn="l">
              <a:spcBef>
                <a:spcPts val="0"/>
              </a:spcBef>
              <a:spcAft>
                <a:spcPts val="0"/>
              </a:spcAft>
              <a:buNone/>
            </a:pPr>
            <a:r>
              <a:t/>
            </a:r>
            <a:endParaRPr>
              <a:solidFill>
                <a:srgbClr val="990000"/>
              </a:solidFill>
              <a:latin typeface="Roboto"/>
              <a:ea typeface="Roboto"/>
              <a:cs typeface="Roboto"/>
              <a:sym typeface="Roboto"/>
            </a:endParaRPr>
          </a:p>
          <a:p>
            <a:pPr indent="0" lvl="0" marL="0" rtl="0" algn="l">
              <a:spcBef>
                <a:spcPts val="0"/>
              </a:spcBef>
              <a:spcAft>
                <a:spcPts val="0"/>
              </a:spcAft>
              <a:buNone/>
            </a:pPr>
            <a:r>
              <a:rPr lang="en">
                <a:solidFill>
                  <a:srgbClr val="990000"/>
                </a:solidFill>
                <a:latin typeface="Roboto"/>
                <a:ea typeface="Roboto"/>
                <a:cs typeface="Roboto"/>
                <a:sym typeface="Roboto"/>
              </a:rPr>
              <a:t>ASCII-Decimal  Converter</a:t>
            </a:r>
            <a:endParaRPr>
              <a:solidFill>
                <a:srgbClr val="990000"/>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6" name="Shape 2286"/>
        <p:cNvGrpSpPr/>
        <p:nvPr/>
      </p:nvGrpSpPr>
      <p:grpSpPr>
        <a:xfrm>
          <a:off x="0" y="0"/>
          <a:ext cx="0" cy="0"/>
          <a:chOff x="0" y="0"/>
          <a:chExt cx="0" cy="0"/>
        </a:xfrm>
      </p:grpSpPr>
      <p:sp>
        <p:nvSpPr>
          <p:cNvPr id="2287" name="Google Shape;2287;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ASCII - Decimal Conversion</a:t>
            </a:r>
            <a:endParaRPr/>
          </a:p>
        </p:txBody>
      </p:sp>
      <p:sp>
        <p:nvSpPr>
          <p:cNvPr id="2288" name="Google Shape;2288;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9" name="Google Shape;2289;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90" name="Google Shape;2290;p133"/>
          <p:cNvPicPr preferRelativeResize="0"/>
          <p:nvPr/>
        </p:nvPicPr>
        <p:blipFill>
          <a:blip r:embed="rId3">
            <a:alphaModFix/>
          </a:blip>
          <a:stretch>
            <a:fillRect/>
          </a:stretch>
        </p:blipFill>
        <p:spPr>
          <a:xfrm>
            <a:off x="534913" y="686100"/>
            <a:ext cx="4219316" cy="4078149"/>
          </a:xfrm>
          <a:prstGeom prst="rect">
            <a:avLst/>
          </a:prstGeom>
          <a:noFill/>
          <a:ln cap="flat" cmpd="sng" w="9525">
            <a:solidFill>
              <a:srgbClr val="000000"/>
            </a:solidFill>
            <a:prstDash val="solid"/>
            <a:round/>
            <a:headEnd len="sm" w="sm" type="none"/>
            <a:tailEnd len="sm" w="sm" type="none"/>
          </a:ln>
        </p:spPr>
      </p:pic>
      <p:sp>
        <p:nvSpPr>
          <p:cNvPr id="2291" name="Google Shape;2291;p133"/>
          <p:cNvSpPr txBox="1"/>
          <p:nvPr/>
        </p:nvSpPr>
        <p:spPr>
          <a:xfrm>
            <a:off x="4977725" y="686100"/>
            <a:ext cx="3953400" cy="437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4292E"/>
                </a:solidFill>
                <a:latin typeface="Roboto"/>
                <a:ea typeface="Roboto"/>
                <a:cs typeface="Roboto"/>
                <a:sym typeface="Roboto"/>
              </a:rPr>
              <a:t>ASCII characters for numerical digits start at the decimal number 48 and end at 57.</a:t>
            </a:r>
            <a:endParaRPr b="1" sz="1200">
              <a:solidFill>
                <a:srgbClr val="24292E"/>
              </a:solidFill>
              <a:latin typeface="Roboto"/>
              <a:ea typeface="Roboto"/>
              <a:cs typeface="Roboto"/>
              <a:sym typeface="Roboto"/>
            </a:endParaRPr>
          </a:p>
          <a:p>
            <a:pPr indent="0" lvl="0" marL="0" rtl="0" algn="l">
              <a:lnSpc>
                <a:spcPct val="100000"/>
              </a:lnSpc>
              <a:spcBef>
                <a:spcPts val="500"/>
              </a:spcBef>
              <a:spcAft>
                <a:spcPts val="0"/>
              </a:spcAft>
              <a:buNone/>
            </a:pPr>
            <a:r>
              <a:rPr lang="en" sz="1200">
                <a:solidFill>
                  <a:srgbClr val="24292E"/>
                </a:solidFill>
                <a:latin typeface="Roboto"/>
                <a:ea typeface="Roboto"/>
                <a:cs typeface="Roboto"/>
                <a:sym typeface="Roboto"/>
              </a:rPr>
              <a:t>48 (ASCII) = 0 (Decimal), </a:t>
            </a:r>
            <a:endParaRPr sz="1200">
              <a:solidFill>
                <a:srgbClr val="24292E"/>
              </a:solidFill>
              <a:latin typeface="Roboto"/>
              <a:ea typeface="Roboto"/>
              <a:cs typeface="Roboto"/>
              <a:sym typeface="Roboto"/>
            </a:endParaRPr>
          </a:p>
          <a:p>
            <a:pPr indent="0" lvl="0" marL="0" rtl="0" algn="l">
              <a:lnSpc>
                <a:spcPct val="100000"/>
              </a:lnSpc>
              <a:spcBef>
                <a:spcPts val="500"/>
              </a:spcBef>
              <a:spcAft>
                <a:spcPts val="0"/>
              </a:spcAft>
              <a:buNone/>
            </a:pPr>
            <a:r>
              <a:rPr lang="en" sz="1200">
                <a:solidFill>
                  <a:srgbClr val="24292E"/>
                </a:solidFill>
                <a:latin typeface="Roboto"/>
                <a:ea typeface="Roboto"/>
                <a:cs typeface="Roboto"/>
                <a:sym typeface="Roboto"/>
              </a:rPr>
              <a:t>49 (ASCII) = 1 (Decimal), </a:t>
            </a:r>
            <a:endParaRPr sz="1200">
              <a:solidFill>
                <a:srgbClr val="24292E"/>
              </a:solidFill>
              <a:latin typeface="Roboto"/>
              <a:ea typeface="Roboto"/>
              <a:cs typeface="Roboto"/>
              <a:sym typeface="Roboto"/>
            </a:endParaRPr>
          </a:p>
          <a:p>
            <a:pPr indent="0" lvl="0" marL="0" rtl="0" algn="l">
              <a:lnSpc>
                <a:spcPct val="100000"/>
              </a:lnSpc>
              <a:spcBef>
                <a:spcPts val="500"/>
              </a:spcBef>
              <a:spcAft>
                <a:spcPts val="0"/>
              </a:spcAft>
              <a:buClr>
                <a:schemeClr val="dk1"/>
              </a:buClr>
              <a:buSzPts val="1100"/>
              <a:buFont typeface="Arial"/>
              <a:buNone/>
            </a:pPr>
            <a:r>
              <a:rPr lang="en" sz="1200">
                <a:solidFill>
                  <a:srgbClr val="24292E"/>
                </a:solidFill>
                <a:latin typeface="Roboto"/>
                <a:ea typeface="Roboto"/>
                <a:cs typeface="Roboto"/>
                <a:sym typeface="Roboto"/>
              </a:rPr>
              <a:t>57 (ASCII) = 9 (Decimal)</a:t>
            </a:r>
            <a:endParaRPr sz="1200">
              <a:solidFill>
                <a:srgbClr val="24292E"/>
              </a:solidFill>
              <a:latin typeface="Roboto"/>
              <a:ea typeface="Roboto"/>
              <a:cs typeface="Roboto"/>
              <a:sym typeface="Roboto"/>
            </a:endParaRPr>
          </a:p>
          <a:p>
            <a:pPr indent="0" lvl="0" marL="0" rtl="0" algn="l">
              <a:spcBef>
                <a:spcPts val="50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b="1" lang="en" sz="1200">
                <a:solidFill>
                  <a:srgbClr val="24292E"/>
                </a:solidFill>
                <a:highlight>
                  <a:srgbClr val="FFFFFF"/>
                </a:highlight>
                <a:latin typeface="Roboto"/>
                <a:ea typeface="Roboto"/>
                <a:cs typeface="Roboto"/>
                <a:sym typeface="Roboto"/>
              </a:rPr>
              <a:t>The ASCII upper letters start at the decimal number </a:t>
            </a:r>
            <a:r>
              <a:rPr b="1" lang="en" sz="1200">
                <a:solidFill>
                  <a:srgbClr val="24292E"/>
                </a:solidFill>
                <a:latin typeface="Roboto"/>
                <a:ea typeface="Roboto"/>
                <a:cs typeface="Roboto"/>
                <a:sym typeface="Roboto"/>
              </a:rPr>
              <a:t>65</a:t>
            </a:r>
            <a:r>
              <a:rPr b="1" lang="en" sz="1200">
                <a:solidFill>
                  <a:srgbClr val="24292E"/>
                </a:solidFill>
                <a:highlight>
                  <a:srgbClr val="FFFFFF"/>
                </a:highlight>
                <a:latin typeface="Roboto"/>
                <a:ea typeface="Roboto"/>
                <a:cs typeface="Roboto"/>
                <a:sym typeface="Roboto"/>
              </a:rPr>
              <a:t> and end at </a:t>
            </a:r>
            <a:r>
              <a:rPr b="1" lang="en" sz="1200">
                <a:solidFill>
                  <a:srgbClr val="24292E"/>
                </a:solidFill>
                <a:latin typeface="Roboto"/>
                <a:ea typeface="Roboto"/>
                <a:cs typeface="Roboto"/>
                <a:sym typeface="Roboto"/>
              </a:rPr>
              <a:t>90</a:t>
            </a:r>
            <a:r>
              <a:rPr b="1" lang="en" sz="1200">
                <a:solidFill>
                  <a:srgbClr val="24292E"/>
                </a:solidFill>
                <a:highlight>
                  <a:srgbClr val="FFFFFF"/>
                </a:highlight>
                <a:latin typeface="Roboto"/>
                <a:ea typeface="Roboto"/>
                <a:cs typeface="Roboto"/>
                <a:sym typeface="Roboto"/>
              </a:rPr>
              <a:t> in the ASCII table.</a:t>
            </a:r>
            <a:endParaRPr b="1" sz="1200">
              <a:solidFill>
                <a:srgbClr val="24292E"/>
              </a:solidFill>
              <a:highlight>
                <a:srgbClr val="FFFFFF"/>
              </a:highlight>
              <a:latin typeface="Roboto"/>
              <a:ea typeface="Roboto"/>
              <a:cs typeface="Roboto"/>
              <a:sym typeface="Roboto"/>
            </a:endParaRPr>
          </a:p>
          <a:p>
            <a:pPr indent="0" lvl="0" marL="0" rtl="0" algn="l">
              <a:spcBef>
                <a:spcPts val="800"/>
              </a:spcBef>
              <a:spcAft>
                <a:spcPts val="0"/>
              </a:spcAft>
              <a:buNone/>
            </a:pPr>
            <a:r>
              <a:rPr lang="en" sz="1200">
                <a:solidFill>
                  <a:srgbClr val="24292E"/>
                </a:solidFill>
                <a:highlight>
                  <a:srgbClr val="FFFFFF"/>
                </a:highlight>
                <a:latin typeface="Roboto"/>
                <a:ea typeface="Roboto"/>
                <a:cs typeface="Roboto"/>
                <a:sym typeface="Roboto"/>
              </a:rPr>
              <a:t>A (ASCII) = 65 (Decimal), </a:t>
            </a:r>
            <a:endParaRPr sz="1200">
              <a:solidFill>
                <a:srgbClr val="24292E"/>
              </a:solidFill>
              <a:highlight>
                <a:srgbClr val="FFFFFF"/>
              </a:highlight>
              <a:latin typeface="Roboto"/>
              <a:ea typeface="Roboto"/>
              <a:cs typeface="Roboto"/>
              <a:sym typeface="Roboto"/>
            </a:endParaRPr>
          </a:p>
          <a:p>
            <a:pPr indent="0" lvl="0" marL="0" rtl="0" algn="l">
              <a:spcBef>
                <a:spcPts val="800"/>
              </a:spcBef>
              <a:spcAft>
                <a:spcPts val="0"/>
              </a:spcAft>
              <a:buNone/>
            </a:pPr>
            <a:r>
              <a:rPr lang="en" sz="1200">
                <a:solidFill>
                  <a:srgbClr val="24292E"/>
                </a:solidFill>
                <a:highlight>
                  <a:srgbClr val="FFFFFF"/>
                </a:highlight>
                <a:latin typeface="Roboto"/>
                <a:ea typeface="Roboto"/>
                <a:cs typeface="Roboto"/>
                <a:sym typeface="Roboto"/>
              </a:rPr>
              <a:t>B (ASCII) = 67 (Decimal)</a:t>
            </a:r>
            <a:endParaRPr sz="1200">
              <a:solidFill>
                <a:srgbClr val="24292E"/>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200">
              <a:solidFill>
                <a:srgbClr val="24292E"/>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lang="en" sz="1200">
                <a:solidFill>
                  <a:srgbClr val="24292E"/>
                </a:solidFill>
                <a:latin typeface="Roboto"/>
                <a:ea typeface="Roboto"/>
                <a:cs typeface="Roboto"/>
                <a:sym typeface="Roboto"/>
              </a:rPr>
              <a:t>The ASCII lowercase letters start at decimal number 97 and end at 122.</a:t>
            </a:r>
            <a:endParaRPr b="1" sz="1200">
              <a:solidFill>
                <a:srgbClr val="24292E"/>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4292E"/>
                </a:solidFill>
                <a:latin typeface="Roboto"/>
                <a:ea typeface="Roboto"/>
                <a:cs typeface="Roboto"/>
                <a:sym typeface="Roboto"/>
              </a:rPr>
              <a:t>a (ASCII) = 97 (Decimal) </a:t>
            </a:r>
            <a:endParaRPr sz="1200">
              <a:solidFill>
                <a:srgbClr val="24292E"/>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latin typeface="Roboto"/>
                <a:ea typeface="Roboto"/>
                <a:cs typeface="Roboto"/>
                <a:sym typeface="Roboto"/>
              </a:rPr>
              <a:t>b(ASCII) = 98 (Decimal)</a:t>
            </a:r>
            <a:endParaRPr sz="1200">
              <a:solidFill>
                <a:srgbClr val="24292E"/>
              </a:solidFill>
              <a:latin typeface="Roboto"/>
              <a:ea typeface="Roboto"/>
              <a:cs typeface="Roboto"/>
              <a:sym typeface="Roboto"/>
            </a:endParaRPr>
          </a:p>
          <a:p>
            <a:pPr indent="0" lvl="0" marL="0" rtl="0" algn="l">
              <a:spcBef>
                <a:spcPts val="1200"/>
              </a:spcBef>
              <a:spcAft>
                <a:spcPts val="0"/>
              </a:spcAft>
              <a:buNone/>
            </a:pPr>
            <a:r>
              <a:t/>
            </a:r>
            <a:endParaRPr sz="1200">
              <a:solidFill>
                <a:srgbClr val="24292E"/>
              </a:solidFill>
              <a:highlight>
                <a:srgbClr val="FFFFFF"/>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5" name="Shape 2295"/>
        <p:cNvGrpSpPr/>
        <p:nvPr/>
      </p:nvGrpSpPr>
      <p:grpSpPr>
        <a:xfrm>
          <a:off x="0" y="0"/>
          <a:ext cx="0" cy="0"/>
          <a:chOff x="0" y="0"/>
          <a:chExt cx="0" cy="0"/>
        </a:xfrm>
      </p:grpSpPr>
      <p:sp>
        <p:nvSpPr>
          <p:cNvPr id="2296" name="Google Shape;2296;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Hexadecimal</a:t>
            </a:r>
            <a:endParaRPr/>
          </a:p>
        </p:txBody>
      </p:sp>
      <p:sp>
        <p:nvSpPr>
          <p:cNvPr id="2297" name="Google Shape;2297;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8" name="Google Shape;2298;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9" name="Google Shape;2299;p134"/>
          <p:cNvSpPr txBox="1"/>
          <p:nvPr>
            <p:ph idx="3" type="body"/>
          </p:nvPr>
        </p:nvSpPr>
        <p:spPr>
          <a:xfrm>
            <a:off x="175" y="824500"/>
            <a:ext cx="9144000" cy="4081800"/>
          </a:xfrm>
          <a:prstGeom prst="rect">
            <a:avLst/>
          </a:prstGeom>
        </p:spPr>
        <p:txBody>
          <a:bodyPr anchorCtr="0" anchor="t" bIns="914400" lIns="457200" spcFirstLastPara="1" rIns="457200" wrap="square" tIns="0">
            <a:noAutofit/>
          </a:bodyPr>
          <a:lstStyle/>
          <a:p>
            <a:pPr indent="-342900" lvl="0" marL="457200" rtl="0" algn="l">
              <a:lnSpc>
                <a:spcPct val="115000"/>
              </a:lnSpc>
              <a:spcBef>
                <a:spcPts val="0"/>
              </a:spcBef>
              <a:spcAft>
                <a:spcPts val="0"/>
              </a:spcAft>
              <a:buClr>
                <a:srgbClr val="24292E"/>
              </a:buClr>
              <a:buSzPts val="1800"/>
              <a:buFont typeface="Roboto"/>
              <a:buChar char="●"/>
            </a:pPr>
            <a:r>
              <a:rPr lang="en" sz="1800">
                <a:solidFill>
                  <a:srgbClr val="24292E"/>
                </a:solidFill>
              </a:rPr>
              <a:t>Data can more efficiently be stored and represented by encoding using the hexadecimal number system.</a:t>
            </a:r>
            <a:endParaRPr sz="1800">
              <a:solidFill>
                <a:srgbClr val="24292E"/>
              </a:solidFill>
            </a:endParaRPr>
          </a:p>
          <a:p>
            <a:pPr indent="0" lvl="0" marL="457200" rtl="0" algn="l">
              <a:lnSpc>
                <a:spcPct val="115000"/>
              </a:lnSpc>
              <a:spcBef>
                <a:spcPts val="1200"/>
              </a:spcBef>
              <a:spcAft>
                <a:spcPts val="0"/>
              </a:spcAft>
              <a:buNone/>
            </a:pPr>
            <a:r>
              <a:t/>
            </a:r>
            <a:endParaRPr sz="1800">
              <a:solidFill>
                <a:srgbClr val="24292E"/>
              </a:solidFill>
            </a:endParaRPr>
          </a:p>
          <a:p>
            <a:pPr indent="-342900" lvl="0" marL="457200" rtl="0" algn="l">
              <a:lnSpc>
                <a:spcPct val="115000"/>
              </a:lnSpc>
              <a:spcBef>
                <a:spcPts val="1200"/>
              </a:spcBef>
              <a:spcAft>
                <a:spcPts val="0"/>
              </a:spcAft>
              <a:buClr>
                <a:srgbClr val="24292E"/>
              </a:buClr>
              <a:buSzPts val="1800"/>
              <a:buFont typeface="Arial"/>
              <a:buChar char="●"/>
            </a:pPr>
            <a:r>
              <a:rPr lang="en" sz="1800">
                <a:solidFill>
                  <a:srgbClr val="24292E"/>
                </a:solidFill>
              </a:rPr>
              <a:t>The hex system uses </a:t>
            </a:r>
            <a:r>
              <a:rPr b="1" lang="en" sz="1800">
                <a:solidFill>
                  <a:srgbClr val="24292E"/>
                </a:solidFill>
              </a:rPr>
              <a:t>16</a:t>
            </a:r>
            <a:r>
              <a:rPr lang="en" sz="1800">
                <a:solidFill>
                  <a:srgbClr val="24292E"/>
                </a:solidFill>
              </a:rPr>
              <a:t> </a:t>
            </a:r>
            <a:r>
              <a:rPr b="1" lang="en" sz="1800">
                <a:solidFill>
                  <a:srgbClr val="24292E"/>
                </a:solidFill>
              </a:rPr>
              <a:t>symbols</a:t>
            </a:r>
            <a:r>
              <a:rPr lang="en" sz="1800">
                <a:solidFill>
                  <a:srgbClr val="24292E"/>
                </a:solidFill>
              </a:rPr>
              <a:t> to represent the base values.</a:t>
            </a:r>
            <a:endParaRPr sz="1800">
              <a:solidFill>
                <a:srgbClr val="24292E"/>
              </a:solidFill>
            </a:endParaRPr>
          </a:p>
          <a:p>
            <a:pPr indent="0" lvl="0" marL="457200" rtl="0" algn="l">
              <a:lnSpc>
                <a:spcPct val="115000"/>
              </a:lnSpc>
              <a:spcBef>
                <a:spcPts val="1200"/>
              </a:spcBef>
              <a:spcAft>
                <a:spcPts val="0"/>
              </a:spcAft>
              <a:buNone/>
            </a:pPr>
            <a:r>
              <a:rPr lang="en" sz="1800">
                <a:solidFill>
                  <a:srgbClr val="24292E"/>
                </a:solidFill>
              </a:rPr>
              <a:t> </a:t>
            </a:r>
            <a:endParaRPr sz="1800">
              <a:solidFill>
                <a:srgbClr val="24292E"/>
              </a:solidFill>
            </a:endParaRPr>
          </a:p>
          <a:p>
            <a:pPr indent="-342900" lvl="0" marL="457200" rtl="0" algn="l">
              <a:lnSpc>
                <a:spcPct val="115000"/>
              </a:lnSpc>
              <a:spcBef>
                <a:spcPts val="1200"/>
              </a:spcBef>
              <a:spcAft>
                <a:spcPts val="0"/>
              </a:spcAft>
              <a:buClr>
                <a:srgbClr val="24292E"/>
              </a:buClr>
              <a:buSzPts val="1800"/>
              <a:buFont typeface="Arial"/>
              <a:buChar char="●"/>
            </a:pPr>
            <a:r>
              <a:rPr lang="en" sz="1800">
                <a:solidFill>
                  <a:srgbClr val="24292E"/>
                </a:solidFill>
              </a:rPr>
              <a:t>It's a base 16 system: the base numbers range from 0-9 and then the letters A-F (which represent 12-16) </a:t>
            </a:r>
            <a:endParaRPr sz="1800">
              <a:solidFill>
                <a:srgbClr val="24292E"/>
              </a:solidFill>
            </a:endParaRPr>
          </a:p>
          <a:p>
            <a:pPr indent="0" lvl="0" marL="457200" rtl="0" algn="l">
              <a:lnSpc>
                <a:spcPct val="115000"/>
              </a:lnSpc>
              <a:spcBef>
                <a:spcPts val="1200"/>
              </a:spcBef>
              <a:spcAft>
                <a:spcPts val="0"/>
              </a:spcAft>
              <a:buNone/>
            </a:pPr>
            <a:br>
              <a:rPr lang="en" sz="1800">
                <a:solidFill>
                  <a:srgbClr val="24292E"/>
                </a:solidFill>
                <a:latin typeface="Roboto Mono"/>
                <a:ea typeface="Roboto Mono"/>
                <a:cs typeface="Roboto Mono"/>
                <a:sym typeface="Roboto Mono"/>
              </a:rPr>
            </a:br>
            <a:r>
              <a:rPr lang="en" sz="1800">
                <a:solidFill>
                  <a:srgbClr val="24292E"/>
                </a:solidFill>
                <a:latin typeface="Roboto Mono"/>
                <a:ea typeface="Roboto Mono"/>
                <a:cs typeface="Roboto Mono"/>
                <a:sym typeface="Roboto Mono"/>
              </a:rPr>
              <a:t>   base 16: 0 1 2 3 4 5 6 7 8 9 A B C D E F</a:t>
            </a:r>
            <a:endParaRPr sz="1800">
              <a:solidFill>
                <a:srgbClr val="24292E"/>
              </a:solidFill>
              <a:latin typeface="Roboto Mono"/>
              <a:ea typeface="Roboto Mono"/>
              <a:cs typeface="Roboto Mono"/>
              <a:sym typeface="Roboto Mono"/>
            </a:endParaRPr>
          </a:p>
          <a:p>
            <a:pPr indent="0" lvl="0" marL="0" rtl="0" algn="l">
              <a:spcBef>
                <a:spcPts val="1200"/>
              </a:spcBef>
              <a:spcAft>
                <a:spcPts val="8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3" name="Shape 2303"/>
        <p:cNvGrpSpPr/>
        <p:nvPr/>
      </p:nvGrpSpPr>
      <p:grpSpPr>
        <a:xfrm>
          <a:off x="0" y="0"/>
          <a:ext cx="0" cy="0"/>
          <a:chOff x="0" y="0"/>
          <a:chExt cx="0" cy="0"/>
        </a:xfrm>
      </p:grpSpPr>
      <p:sp>
        <p:nvSpPr>
          <p:cNvPr id="2304" name="Google Shape;2304;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i="1" lang="en"/>
              <a:t>Hex</a:t>
            </a:r>
            <a:endParaRPr i="1"/>
          </a:p>
        </p:txBody>
      </p:sp>
      <p:sp>
        <p:nvSpPr>
          <p:cNvPr id="2305" name="Google Shape;2305;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6" name="Google Shape;2306;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7" name="Google Shape;2307;p135"/>
          <p:cNvSpPr txBox="1"/>
          <p:nvPr>
            <p:ph idx="3" type="body"/>
          </p:nvPr>
        </p:nvSpPr>
        <p:spPr>
          <a:xfrm>
            <a:off x="0" y="790900"/>
            <a:ext cx="9144000" cy="1168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Hex uses </a:t>
            </a:r>
            <a:r>
              <a:rPr lang="en"/>
              <a:t>16 characters</a:t>
            </a:r>
            <a:r>
              <a:rPr lang="en">
                <a:latin typeface="Roboto Light"/>
                <a:ea typeface="Roboto Light"/>
                <a:cs typeface="Roboto Light"/>
                <a:sym typeface="Roboto Light"/>
              </a:rPr>
              <a:t> to represent the base value. In other words, it is a </a:t>
            </a:r>
            <a:r>
              <a:rPr lang="en"/>
              <a:t>base 16 </a:t>
            </a:r>
            <a:r>
              <a:rPr lang="en">
                <a:latin typeface="Roboto Light"/>
                <a:ea typeface="Roboto Light"/>
                <a:cs typeface="Roboto Light"/>
                <a:sym typeface="Roboto Light"/>
              </a:rPr>
              <a:t>system</a:t>
            </a:r>
            <a:endParaRPr>
              <a:latin typeface="Roboto Light"/>
              <a:ea typeface="Roboto Light"/>
              <a:cs typeface="Roboto Light"/>
              <a:sym typeface="Roboto Light"/>
            </a:endParaRPr>
          </a:p>
          <a:p>
            <a:pPr indent="0" lvl="0" marL="0" rtl="0" algn="l">
              <a:spcBef>
                <a:spcPts val="800"/>
              </a:spcBef>
              <a:spcAft>
                <a:spcPts val="800"/>
              </a:spcAft>
              <a:buNone/>
            </a:pPr>
            <a:r>
              <a:rPr lang="en">
                <a:latin typeface="Roboto Light"/>
                <a:ea typeface="Roboto Light"/>
                <a:cs typeface="Roboto Light"/>
                <a:sym typeface="Roboto Light"/>
              </a:rPr>
              <a:t>The base numbers range from 0-9 and then letters A-F represent 11, 12, etc.  (A = 11, B= 12, C =13 etc.)</a:t>
            </a:r>
            <a:endParaRPr>
              <a:latin typeface="Roboto Light"/>
              <a:ea typeface="Roboto Light"/>
              <a:cs typeface="Roboto Light"/>
              <a:sym typeface="Roboto Light"/>
            </a:endParaRPr>
          </a:p>
        </p:txBody>
      </p:sp>
      <p:graphicFrame>
        <p:nvGraphicFramePr>
          <p:cNvPr id="2308" name="Google Shape;2308;p135"/>
          <p:cNvGraphicFramePr/>
          <p:nvPr/>
        </p:nvGraphicFramePr>
        <p:xfrm>
          <a:off x="838050" y="1656465"/>
          <a:ext cx="3000000" cy="3000000"/>
        </p:xfrm>
        <a:graphic>
          <a:graphicData uri="http://schemas.openxmlformats.org/drawingml/2006/table">
            <a:tbl>
              <a:tblPr>
                <a:noFill/>
                <a:tableStyleId>{B2AB3E26-3EEB-4313-AA5C-6C022A605832}</a:tableStyleId>
              </a:tblPr>
              <a:tblGrid>
                <a:gridCol w="484575"/>
                <a:gridCol w="465575"/>
                <a:gridCol w="536575"/>
                <a:gridCol w="528025"/>
              </a:tblGrid>
              <a:tr h="341975">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0</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0</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8</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8</a:t>
                      </a:r>
                      <a:endParaRPr sz="1000">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9</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9</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10</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A</a:t>
                      </a:r>
                      <a:endParaRPr sz="1000">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B</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12</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C</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D</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14</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E</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15</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F</a:t>
                      </a:r>
                      <a:endParaRPr sz="1000">
                        <a:latin typeface="Roboto"/>
                        <a:ea typeface="Roboto"/>
                        <a:cs typeface="Roboto"/>
                        <a:sym typeface="Roboto"/>
                      </a:endParaRPr>
                    </a:p>
                  </a:txBody>
                  <a:tcPr marT="91425" marB="91425" marR="91425" marL="91425">
                    <a:solidFill>
                      <a:srgbClr val="CCCCCC"/>
                    </a:solidFill>
                  </a:tcPr>
                </a:tc>
              </a:tr>
            </a:tbl>
          </a:graphicData>
        </a:graphic>
      </p:graphicFrame>
      <p:graphicFrame>
        <p:nvGraphicFramePr>
          <p:cNvPr id="2309" name="Google Shape;2309;p135"/>
          <p:cNvGraphicFramePr/>
          <p:nvPr/>
        </p:nvGraphicFramePr>
        <p:xfrm>
          <a:off x="3602600" y="1656465"/>
          <a:ext cx="3000000" cy="3000000"/>
        </p:xfrm>
        <a:graphic>
          <a:graphicData uri="http://schemas.openxmlformats.org/drawingml/2006/table">
            <a:tbl>
              <a:tblPr>
                <a:noFill/>
                <a:tableStyleId>{B2AB3E26-3EEB-4313-AA5C-6C022A605832}</a:tableStyleId>
              </a:tblPr>
              <a:tblGrid>
                <a:gridCol w="484575"/>
                <a:gridCol w="465575"/>
                <a:gridCol w="536575"/>
                <a:gridCol w="528025"/>
              </a:tblGrid>
              <a:tr h="341975">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16</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10</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24</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18</a:t>
                      </a:r>
                      <a:endParaRPr sz="1000">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17</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25</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19</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18</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12</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26</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a:t>
                      </a:r>
                      <a:endParaRPr sz="1000">
                        <a:solidFill>
                          <a:srgbClr val="CC0000"/>
                        </a:solidFill>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19</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27</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solidFill>
                            <a:srgbClr val="CC0000"/>
                          </a:solidFill>
                          <a:latin typeface="Roboto"/>
                          <a:ea typeface="Roboto"/>
                          <a:cs typeface="Roboto"/>
                          <a:sym typeface="Roboto"/>
                        </a:rPr>
                        <a:t>?</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20</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14</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28</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solidFill>
                            <a:srgbClr val="CC0000"/>
                          </a:solidFill>
                          <a:latin typeface="Roboto"/>
                          <a:ea typeface="Roboto"/>
                          <a:cs typeface="Roboto"/>
                          <a:sym typeface="Roboto"/>
                        </a:rPr>
                        <a:t>?</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21</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15</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29</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solidFill>
                            <a:srgbClr val="CC0000"/>
                          </a:solidFill>
                          <a:latin typeface="Roboto"/>
                          <a:ea typeface="Roboto"/>
                          <a:cs typeface="Roboto"/>
                          <a:sym typeface="Roboto"/>
                        </a:rPr>
                        <a:t>?</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22</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16</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30</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solidFill>
                            <a:srgbClr val="CC0000"/>
                          </a:solidFill>
                          <a:latin typeface="Roboto"/>
                          <a:ea typeface="Roboto"/>
                          <a:cs typeface="Roboto"/>
                          <a:sym typeface="Roboto"/>
                        </a:rPr>
                        <a:t>?</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23</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17</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31</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 sz="1000">
                          <a:solidFill>
                            <a:srgbClr val="CC0000"/>
                          </a:solidFill>
                          <a:latin typeface="Roboto"/>
                          <a:ea typeface="Roboto"/>
                          <a:cs typeface="Roboto"/>
                          <a:sym typeface="Roboto"/>
                        </a:rPr>
                        <a:t>?</a:t>
                      </a:r>
                      <a:endParaRPr sz="1000">
                        <a:latin typeface="Roboto"/>
                        <a:ea typeface="Roboto"/>
                        <a:cs typeface="Roboto"/>
                        <a:sym typeface="Roboto"/>
                      </a:endParaRPr>
                    </a:p>
                  </a:txBody>
                  <a:tcPr marT="91425" marB="91425" marR="91425" marL="91425">
                    <a:solidFill>
                      <a:srgbClr val="CCCCCC"/>
                    </a:solidFill>
                  </a:tcPr>
                </a:tc>
              </a:tr>
            </a:tbl>
          </a:graphicData>
        </a:graphic>
      </p:graphicFrame>
      <p:sp>
        <p:nvSpPr>
          <p:cNvPr id="2310" name="Google Shape;2310;p135"/>
          <p:cNvSpPr/>
          <p:nvPr/>
        </p:nvSpPr>
        <p:spPr>
          <a:xfrm>
            <a:off x="4988675" y="2625600"/>
            <a:ext cx="706800" cy="21207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35"/>
          <p:cNvSpPr txBox="1"/>
          <p:nvPr/>
        </p:nvSpPr>
        <p:spPr>
          <a:xfrm>
            <a:off x="5890800" y="3087450"/>
            <a:ext cx="21612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What do you think comes next?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5" name="Shape 2315"/>
        <p:cNvGrpSpPr/>
        <p:nvPr/>
      </p:nvGrpSpPr>
      <p:grpSpPr>
        <a:xfrm>
          <a:off x="0" y="0"/>
          <a:ext cx="0" cy="0"/>
          <a:chOff x="0" y="0"/>
          <a:chExt cx="0" cy="0"/>
        </a:xfrm>
      </p:grpSpPr>
      <p:sp>
        <p:nvSpPr>
          <p:cNvPr id="2316" name="Google Shape;2316;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i="1" lang="en"/>
              <a:t>Hex</a:t>
            </a:r>
            <a:endParaRPr i="1"/>
          </a:p>
        </p:txBody>
      </p:sp>
      <p:sp>
        <p:nvSpPr>
          <p:cNvPr id="2317" name="Google Shape;2317;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8" name="Google Shape;2318;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9" name="Google Shape;2319;p136"/>
          <p:cNvSpPr txBox="1"/>
          <p:nvPr>
            <p:ph idx="3" type="body"/>
          </p:nvPr>
        </p:nvSpPr>
        <p:spPr>
          <a:xfrm>
            <a:off x="0" y="844000"/>
            <a:ext cx="9144000" cy="1105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Hex uses </a:t>
            </a:r>
            <a:r>
              <a:rPr lang="en"/>
              <a:t>16 characters</a:t>
            </a:r>
            <a:r>
              <a:rPr lang="en">
                <a:latin typeface="Roboto Light"/>
                <a:ea typeface="Roboto Light"/>
                <a:cs typeface="Roboto Light"/>
                <a:sym typeface="Roboto Light"/>
              </a:rPr>
              <a:t> to represent the base value. In other words, it is a </a:t>
            </a:r>
            <a:r>
              <a:rPr lang="en"/>
              <a:t>base 16 </a:t>
            </a:r>
            <a:r>
              <a:rPr lang="en">
                <a:latin typeface="Roboto Light"/>
                <a:ea typeface="Roboto Light"/>
                <a:cs typeface="Roboto Light"/>
                <a:sym typeface="Roboto Light"/>
              </a:rPr>
              <a:t>system</a:t>
            </a:r>
            <a:endParaRPr>
              <a:latin typeface="Roboto Light"/>
              <a:ea typeface="Roboto Light"/>
              <a:cs typeface="Roboto Light"/>
              <a:sym typeface="Roboto Light"/>
            </a:endParaRPr>
          </a:p>
          <a:p>
            <a:pPr indent="0" lvl="0" marL="0" rtl="0" algn="l">
              <a:spcBef>
                <a:spcPts val="800"/>
              </a:spcBef>
              <a:spcAft>
                <a:spcPts val="800"/>
              </a:spcAft>
              <a:buNone/>
            </a:pPr>
            <a:r>
              <a:rPr lang="en">
                <a:latin typeface="Roboto Light"/>
                <a:ea typeface="Roboto Light"/>
                <a:cs typeface="Roboto Light"/>
                <a:sym typeface="Roboto Light"/>
              </a:rPr>
              <a:t>The base numbers range from 0-9 and then letters A-F. </a:t>
            </a:r>
            <a:endParaRPr>
              <a:latin typeface="Roboto Light"/>
              <a:ea typeface="Roboto Light"/>
              <a:cs typeface="Roboto Light"/>
              <a:sym typeface="Roboto Light"/>
            </a:endParaRPr>
          </a:p>
        </p:txBody>
      </p:sp>
      <p:graphicFrame>
        <p:nvGraphicFramePr>
          <p:cNvPr id="2320" name="Google Shape;2320;p136"/>
          <p:cNvGraphicFramePr/>
          <p:nvPr/>
        </p:nvGraphicFramePr>
        <p:xfrm>
          <a:off x="838050" y="1656465"/>
          <a:ext cx="3000000" cy="3000000"/>
        </p:xfrm>
        <a:graphic>
          <a:graphicData uri="http://schemas.openxmlformats.org/drawingml/2006/table">
            <a:tbl>
              <a:tblPr>
                <a:noFill/>
                <a:tableStyleId>{B2AB3E26-3EEB-4313-AA5C-6C022A605832}</a:tableStyleId>
              </a:tblPr>
              <a:tblGrid>
                <a:gridCol w="484575"/>
                <a:gridCol w="465575"/>
                <a:gridCol w="536575"/>
                <a:gridCol w="528025"/>
              </a:tblGrid>
              <a:tr h="341975">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0</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0</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8</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8</a:t>
                      </a:r>
                      <a:endParaRPr sz="1000">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9</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9</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10</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A</a:t>
                      </a:r>
                      <a:endParaRPr sz="1000">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B</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12</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C</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D</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14</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E</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15</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F</a:t>
                      </a:r>
                      <a:endParaRPr sz="1000">
                        <a:latin typeface="Roboto"/>
                        <a:ea typeface="Roboto"/>
                        <a:cs typeface="Roboto"/>
                        <a:sym typeface="Roboto"/>
                      </a:endParaRPr>
                    </a:p>
                  </a:txBody>
                  <a:tcPr marT="91425" marB="91425" marR="91425" marL="91425">
                    <a:solidFill>
                      <a:srgbClr val="CCCCCC"/>
                    </a:solidFill>
                  </a:tcPr>
                </a:tc>
              </a:tr>
            </a:tbl>
          </a:graphicData>
        </a:graphic>
      </p:graphicFrame>
      <p:graphicFrame>
        <p:nvGraphicFramePr>
          <p:cNvPr id="2321" name="Google Shape;2321;p136"/>
          <p:cNvGraphicFramePr/>
          <p:nvPr/>
        </p:nvGraphicFramePr>
        <p:xfrm>
          <a:off x="3602600" y="1656465"/>
          <a:ext cx="3000000" cy="3000000"/>
        </p:xfrm>
        <a:graphic>
          <a:graphicData uri="http://schemas.openxmlformats.org/drawingml/2006/table">
            <a:tbl>
              <a:tblPr>
                <a:noFill/>
                <a:tableStyleId>{B2AB3E26-3EEB-4313-AA5C-6C022A605832}</a:tableStyleId>
              </a:tblPr>
              <a:tblGrid>
                <a:gridCol w="484575"/>
                <a:gridCol w="465575"/>
                <a:gridCol w="536575"/>
                <a:gridCol w="528025"/>
              </a:tblGrid>
              <a:tr h="341975">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16</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a:t>
                      </a:r>
                      <a:r>
                        <a:rPr lang="en" sz="1000">
                          <a:latin typeface="Roboto"/>
                          <a:ea typeface="Roboto"/>
                          <a:cs typeface="Roboto"/>
                          <a:sym typeface="Roboto"/>
                        </a:rPr>
                        <a:t>0</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24</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a:t>
                      </a:r>
                      <a:r>
                        <a:rPr lang="en" sz="1000">
                          <a:latin typeface="Roboto"/>
                          <a:ea typeface="Roboto"/>
                          <a:cs typeface="Roboto"/>
                          <a:sym typeface="Roboto"/>
                        </a:rPr>
                        <a:t>8</a:t>
                      </a:r>
                      <a:endParaRPr sz="1000">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17</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25</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a:t>
                      </a:r>
                      <a:r>
                        <a:rPr lang="en" sz="1000">
                          <a:latin typeface="Roboto"/>
                          <a:ea typeface="Roboto"/>
                          <a:cs typeface="Roboto"/>
                          <a:sym typeface="Roboto"/>
                        </a:rPr>
                        <a:t>9</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18</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a:t>
                      </a:r>
                      <a:r>
                        <a:rPr lang="en" sz="1000">
                          <a:latin typeface="Roboto"/>
                          <a:ea typeface="Roboto"/>
                          <a:cs typeface="Roboto"/>
                          <a:sym typeface="Roboto"/>
                        </a:rPr>
                        <a:t>2</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26</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1</a:t>
                      </a:r>
                      <a:r>
                        <a:rPr lang="en" sz="1000">
                          <a:solidFill>
                            <a:srgbClr val="CC0000"/>
                          </a:solidFill>
                          <a:latin typeface="Roboto"/>
                          <a:ea typeface="Roboto"/>
                          <a:cs typeface="Roboto"/>
                          <a:sym typeface="Roboto"/>
                        </a:rPr>
                        <a:t>A</a:t>
                      </a:r>
                      <a:endParaRPr sz="1000">
                        <a:solidFill>
                          <a:srgbClr val="CC0000"/>
                        </a:solidFill>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19</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a:t>
                      </a:r>
                      <a:r>
                        <a:rPr lang="en" sz="1000">
                          <a:latin typeface="Roboto"/>
                          <a:ea typeface="Roboto"/>
                          <a:cs typeface="Roboto"/>
                          <a:sym typeface="Roboto"/>
                        </a:rPr>
                        <a:t>3</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27</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1</a:t>
                      </a:r>
                      <a:r>
                        <a:rPr lang="en" sz="1000">
                          <a:solidFill>
                            <a:srgbClr val="CC0000"/>
                          </a:solidFill>
                          <a:latin typeface="Roboto"/>
                          <a:ea typeface="Roboto"/>
                          <a:cs typeface="Roboto"/>
                          <a:sym typeface="Roboto"/>
                        </a:rPr>
                        <a:t>B</a:t>
                      </a:r>
                      <a:endParaRPr sz="1000">
                        <a:solidFill>
                          <a:srgbClr val="CC0000"/>
                        </a:solidFill>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20</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a:t>
                      </a: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28</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1</a:t>
                      </a:r>
                      <a:r>
                        <a:rPr lang="en" sz="1000">
                          <a:solidFill>
                            <a:srgbClr val="CC0000"/>
                          </a:solidFill>
                          <a:latin typeface="Roboto"/>
                          <a:ea typeface="Roboto"/>
                          <a:cs typeface="Roboto"/>
                          <a:sym typeface="Roboto"/>
                        </a:rPr>
                        <a:t>C</a:t>
                      </a:r>
                      <a:endParaRPr sz="1000">
                        <a:solidFill>
                          <a:srgbClr val="CC0000"/>
                        </a:solidFill>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21</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a:t>
                      </a:r>
                      <a:r>
                        <a:rPr lang="en" sz="1000">
                          <a:latin typeface="Roboto"/>
                          <a:ea typeface="Roboto"/>
                          <a:cs typeface="Roboto"/>
                          <a:sym typeface="Roboto"/>
                        </a:rPr>
                        <a:t>5</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29</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1</a:t>
                      </a:r>
                      <a:r>
                        <a:rPr lang="en" sz="1000">
                          <a:solidFill>
                            <a:srgbClr val="CC0000"/>
                          </a:solidFill>
                          <a:latin typeface="Roboto"/>
                          <a:ea typeface="Roboto"/>
                          <a:cs typeface="Roboto"/>
                          <a:sym typeface="Roboto"/>
                        </a:rPr>
                        <a:t>D</a:t>
                      </a:r>
                      <a:endParaRPr sz="1000">
                        <a:solidFill>
                          <a:srgbClr val="CC0000"/>
                        </a:solidFill>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22</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a:t>
                      </a:r>
                      <a:r>
                        <a:rPr lang="en" sz="1000">
                          <a:latin typeface="Roboto"/>
                          <a:ea typeface="Roboto"/>
                          <a:cs typeface="Roboto"/>
                          <a:sym typeface="Roboto"/>
                        </a:rPr>
                        <a:t>6</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30</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1</a:t>
                      </a:r>
                      <a:r>
                        <a:rPr lang="en" sz="1000">
                          <a:solidFill>
                            <a:srgbClr val="CC0000"/>
                          </a:solidFill>
                          <a:latin typeface="Roboto"/>
                          <a:ea typeface="Roboto"/>
                          <a:cs typeface="Roboto"/>
                          <a:sym typeface="Roboto"/>
                        </a:rPr>
                        <a:t>E</a:t>
                      </a:r>
                      <a:endParaRPr sz="1000">
                        <a:solidFill>
                          <a:srgbClr val="CC0000"/>
                        </a:solidFill>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23</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a:t>
                      </a:r>
                      <a:r>
                        <a:rPr lang="en" sz="1000">
                          <a:latin typeface="Roboto"/>
                          <a:ea typeface="Roboto"/>
                          <a:cs typeface="Roboto"/>
                          <a:sym typeface="Roboto"/>
                        </a:rPr>
                        <a:t>7</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31</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1</a:t>
                      </a:r>
                      <a:r>
                        <a:rPr lang="en" sz="1000">
                          <a:solidFill>
                            <a:srgbClr val="CC0000"/>
                          </a:solidFill>
                          <a:latin typeface="Roboto"/>
                          <a:ea typeface="Roboto"/>
                          <a:cs typeface="Roboto"/>
                          <a:sym typeface="Roboto"/>
                        </a:rPr>
                        <a:t>F</a:t>
                      </a:r>
                      <a:endParaRPr sz="1000">
                        <a:solidFill>
                          <a:srgbClr val="CC0000"/>
                        </a:solidFill>
                        <a:latin typeface="Roboto"/>
                        <a:ea typeface="Roboto"/>
                        <a:cs typeface="Roboto"/>
                        <a:sym typeface="Roboto"/>
                      </a:endParaRPr>
                    </a:p>
                  </a:txBody>
                  <a:tcPr marT="91425" marB="91425" marR="91425" marL="91425">
                    <a:solidFill>
                      <a:srgbClr val="CCCCCC"/>
                    </a:solidFill>
                  </a:tcPr>
                </a:tc>
              </a:tr>
            </a:tbl>
          </a:graphicData>
        </a:graphic>
      </p:graphicFrame>
      <p:sp>
        <p:nvSpPr>
          <p:cNvPr id="2322" name="Google Shape;2322;p136"/>
          <p:cNvSpPr txBox="1"/>
          <p:nvPr/>
        </p:nvSpPr>
        <p:spPr>
          <a:xfrm>
            <a:off x="5836950" y="3331500"/>
            <a:ext cx="1299300" cy="343200"/>
          </a:xfrm>
          <a:prstGeom prst="rect">
            <a:avLst/>
          </a:prstGeom>
          <a:noFill/>
          <a:ln cap="flat" cmpd="sng" w="28575">
            <a:solidFill>
              <a:srgbClr val="F1C23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And after 1F?</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6" name="Shape 2326"/>
        <p:cNvGrpSpPr/>
        <p:nvPr/>
      </p:nvGrpSpPr>
      <p:grpSpPr>
        <a:xfrm>
          <a:off x="0" y="0"/>
          <a:ext cx="0" cy="0"/>
          <a:chOff x="0" y="0"/>
          <a:chExt cx="0" cy="0"/>
        </a:xfrm>
      </p:grpSpPr>
      <p:sp>
        <p:nvSpPr>
          <p:cNvPr id="2327" name="Google Shape;2327;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i="1" lang="en"/>
              <a:t>Hex</a:t>
            </a:r>
            <a:endParaRPr i="1"/>
          </a:p>
        </p:txBody>
      </p:sp>
      <p:sp>
        <p:nvSpPr>
          <p:cNvPr id="2328" name="Google Shape;2328;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9" name="Google Shape;2329;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0" name="Google Shape;2330;p137"/>
          <p:cNvSpPr txBox="1"/>
          <p:nvPr>
            <p:ph idx="3" type="body"/>
          </p:nvPr>
        </p:nvSpPr>
        <p:spPr>
          <a:xfrm>
            <a:off x="0" y="814700"/>
            <a:ext cx="9144000" cy="11058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latin typeface="Roboto Light"/>
                <a:ea typeface="Roboto Light"/>
                <a:cs typeface="Roboto Light"/>
                <a:sym typeface="Roboto Light"/>
              </a:rPr>
              <a:t>Hex uses </a:t>
            </a:r>
            <a:r>
              <a:rPr lang="en"/>
              <a:t>16 characters</a:t>
            </a:r>
            <a:r>
              <a:rPr lang="en">
                <a:latin typeface="Roboto Light"/>
                <a:ea typeface="Roboto Light"/>
                <a:cs typeface="Roboto Light"/>
                <a:sym typeface="Roboto Light"/>
              </a:rPr>
              <a:t> to represent the base value. In other words, it is a </a:t>
            </a:r>
            <a:r>
              <a:rPr lang="en"/>
              <a:t>base 16 </a:t>
            </a:r>
            <a:r>
              <a:rPr lang="en">
                <a:latin typeface="Roboto Light"/>
                <a:ea typeface="Roboto Light"/>
                <a:cs typeface="Roboto Light"/>
                <a:sym typeface="Roboto Light"/>
              </a:rPr>
              <a:t>system</a:t>
            </a:r>
            <a:endParaRPr>
              <a:latin typeface="Roboto Light"/>
              <a:ea typeface="Roboto Light"/>
              <a:cs typeface="Roboto Light"/>
              <a:sym typeface="Roboto Light"/>
            </a:endParaRPr>
          </a:p>
          <a:p>
            <a:pPr indent="0" lvl="0" marL="0" rtl="0" algn="l">
              <a:spcBef>
                <a:spcPts val="800"/>
              </a:spcBef>
              <a:spcAft>
                <a:spcPts val="800"/>
              </a:spcAft>
              <a:buNone/>
            </a:pPr>
            <a:r>
              <a:rPr lang="en">
                <a:latin typeface="Roboto Light"/>
                <a:ea typeface="Roboto Light"/>
                <a:cs typeface="Roboto Light"/>
                <a:sym typeface="Roboto Light"/>
              </a:rPr>
              <a:t>The base numbers range from 0-9 and then letters A-F. </a:t>
            </a:r>
            <a:endParaRPr>
              <a:latin typeface="Roboto Light"/>
              <a:ea typeface="Roboto Light"/>
              <a:cs typeface="Roboto Light"/>
              <a:sym typeface="Roboto Light"/>
            </a:endParaRPr>
          </a:p>
        </p:txBody>
      </p:sp>
      <p:graphicFrame>
        <p:nvGraphicFramePr>
          <p:cNvPr id="2331" name="Google Shape;2331;p137"/>
          <p:cNvGraphicFramePr/>
          <p:nvPr/>
        </p:nvGraphicFramePr>
        <p:xfrm>
          <a:off x="838050" y="1656465"/>
          <a:ext cx="3000000" cy="3000000"/>
        </p:xfrm>
        <a:graphic>
          <a:graphicData uri="http://schemas.openxmlformats.org/drawingml/2006/table">
            <a:tbl>
              <a:tblPr>
                <a:noFill/>
                <a:tableStyleId>{B2AB3E26-3EEB-4313-AA5C-6C022A605832}</a:tableStyleId>
              </a:tblPr>
              <a:tblGrid>
                <a:gridCol w="484575"/>
                <a:gridCol w="465575"/>
                <a:gridCol w="536575"/>
                <a:gridCol w="528025"/>
              </a:tblGrid>
              <a:tr h="341975">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0</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0</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8</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8</a:t>
                      </a:r>
                      <a:endParaRPr sz="1000">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9</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9</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10</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A</a:t>
                      </a:r>
                      <a:endParaRPr sz="1000">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B</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12</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C</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D</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14</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E</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15</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F</a:t>
                      </a:r>
                      <a:endParaRPr sz="1000">
                        <a:latin typeface="Roboto"/>
                        <a:ea typeface="Roboto"/>
                        <a:cs typeface="Roboto"/>
                        <a:sym typeface="Roboto"/>
                      </a:endParaRPr>
                    </a:p>
                  </a:txBody>
                  <a:tcPr marT="91425" marB="91425" marR="91425" marL="91425">
                    <a:solidFill>
                      <a:srgbClr val="CCCCCC"/>
                    </a:solidFill>
                  </a:tcPr>
                </a:tc>
              </a:tr>
            </a:tbl>
          </a:graphicData>
        </a:graphic>
      </p:graphicFrame>
      <p:graphicFrame>
        <p:nvGraphicFramePr>
          <p:cNvPr id="2332" name="Google Shape;2332;p137"/>
          <p:cNvGraphicFramePr/>
          <p:nvPr/>
        </p:nvGraphicFramePr>
        <p:xfrm>
          <a:off x="3602600" y="1656465"/>
          <a:ext cx="3000000" cy="3000000"/>
        </p:xfrm>
        <a:graphic>
          <a:graphicData uri="http://schemas.openxmlformats.org/drawingml/2006/table">
            <a:tbl>
              <a:tblPr>
                <a:noFill/>
                <a:tableStyleId>{B2AB3E26-3EEB-4313-AA5C-6C022A605832}</a:tableStyleId>
              </a:tblPr>
              <a:tblGrid>
                <a:gridCol w="484575"/>
                <a:gridCol w="465575"/>
                <a:gridCol w="536575"/>
                <a:gridCol w="528025"/>
              </a:tblGrid>
              <a:tr h="341975">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16</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10</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24</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18</a:t>
                      </a:r>
                      <a:endParaRPr sz="1000">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17</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25</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19</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18</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12</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26</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1A</a:t>
                      </a:r>
                      <a:endParaRPr sz="1000">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19</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27</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1B</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20</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14</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28</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1C</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21</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15</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29</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1D</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22</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16</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30</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1E</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23</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17</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31</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1F</a:t>
                      </a:r>
                      <a:endParaRPr sz="1000">
                        <a:latin typeface="Roboto"/>
                        <a:ea typeface="Roboto"/>
                        <a:cs typeface="Roboto"/>
                        <a:sym typeface="Roboto"/>
                      </a:endParaRPr>
                    </a:p>
                  </a:txBody>
                  <a:tcPr marT="91425" marB="91425" marR="91425" marL="91425">
                    <a:solidFill>
                      <a:srgbClr val="CCCCCC"/>
                    </a:solidFill>
                  </a:tcPr>
                </a:tc>
              </a:tr>
            </a:tbl>
          </a:graphicData>
        </a:graphic>
      </p:graphicFrame>
      <p:graphicFrame>
        <p:nvGraphicFramePr>
          <p:cNvPr id="2333" name="Google Shape;2333;p137"/>
          <p:cNvGraphicFramePr/>
          <p:nvPr/>
        </p:nvGraphicFramePr>
        <p:xfrm>
          <a:off x="6052575" y="1616065"/>
          <a:ext cx="3000000" cy="3000000"/>
        </p:xfrm>
        <a:graphic>
          <a:graphicData uri="http://schemas.openxmlformats.org/drawingml/2006/table">
            <a:tbl>
              <a:tblPr>
                <a:noFill/>
                <a:tableStyleId>{B2AB3E26-3EEB-4313-AA5C-6C022A605832}</a:tableStyleId>
              </a:tblPr>
              <a:tblGrid>
                <a:gridCol w="484575"/>
                <a:gridCol w="465575"/>
                <a:gridCol w="536575"/>
                <a:gridCol w="528025"/>
              </a:tblGrid>
              <a:tr h="341975">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Dec.</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latin typeface="Roboto"/>
                          <a:ea typeface="Roboto"/>
                          <a:cs typeface="Roboto"/>
                          <a:sym typeface="Roboto"/>
                        </a:rPr>
                        <a:t>Hex.</a:t>
                      </a:r>
                      <a:endParaRPr sz="1000">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32</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20</a:t>
                      </a:r>
                      <a:endParaRPr sz="1000">
                        <a:solidFill>
                          <a:srgbClr val="CC0000"/>
                        </a:solidFill>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40</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28</a:t>
                      </a:r>
                      <a:endParaRPr sz="1000">
                        <a:solidFill>
                          <a:srgbClr val="CC0000"/>
                        </a:solidFill>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33</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21</a:t>
                      </a:r>
                      <a:endParaRPr sz="1000">
                        <a:solidFill>
                          <a:srgbClr val="CC0000"/>
                        </a:solidFill>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41</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29</a:t>
                      </a:r>
                      <a:endParaRPr sz="1000">
                        <a:solidFill>
                          <a:srgbClr val="CC0000"/>
                        </a:solidFill>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34</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22</a:t>
                      </a:r>
                      <a:endParaRPr sz="1000">
                        <a:solidFill>
                          <a:srgbClr val="CC0000"/>
                        </a:solidFill>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42</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0000FF"/>
                          </a:solidFill>
                          <a:latin typeface="Roboto"/>
                          <a:ea typeface="Roboto"/>
                          <a:cs typeface="Roboto"/>
                          <a:sym typeface="Roboto"/>
                        </a:rPr>
                        <a:t>2A</a:t>
                      </a:r>
                      <a:endParaRPr sz="1000">
                        <a:solidFill>
                          <a:srgbClr val="0000FF"/>
                        </a:solidFill>
                        <a:latin typeface="Roboto"/>
                        <a:ea typeface="Roboto"/>
                        <a:cs typeface="Roboto"/>
                        <a:sym typeface="Roboto"/>
                      </a:endParaRPr>
                    </a:p>
                  </a:txBody>
                  <a:tcPr marT="91425" marB="91425" marR="91425" marL="91425">
                    <a:solidFill>
                      <a:srgbClr val="CCCCCC"/>
                    </a:solidFill>
                  </a:tcPr>
                </a:tc>
              </a:tr>
              <a:tr h="310650">
                <a:tc>
                  <a:txBody>
                    <a:bodyPr/>
                    <a:lstStyle/>
                    <a:p>
                      <a:pPr indent="0" lvl="0" marL="0" rtl="0" algn="l">
                        <a:spcBef>
                          <a:spcPts val="0"/>
                        </a:spcBef>
                        <a:spcAft>
                          <a:spcPts val="0"/>
                        </a:spcAft>
                        <a:buNone/>
                      </a:pPr>
                      <a:r>
                        <a:rPr lang="en" sz="1000">
                          <a:latin typeface="Roboto"/>
                          <a:ea typeface="Roboto"/>
                          <a:cs typeface="Roboto"/>
                          <a:sym typeface="Roboto"/>
                        </a:rPr>
                        <a:t>35</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23</a:t>
                      </a:r>
                      <a:endParaRPr sz="1000">
                        <a:solidFill>
                          <a:srgbClr val="CC0000"/>
                        </a:solidFill>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43</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0000FF"/>
                          </a:solidFill>
                          <a:latin typeface="Roboto"/>
                          <a:ea typeface="Roboto"/>
                          <a:cs typeface="Roboto"/>
                          <a:sym typeface="Roboto"/>
                        </a:rPr>
                        <a:t>2B</a:t>
                      </a:r>
                      <a:endParaRPr sz="1000">
                        <a:solidFill>
                          <a:srgbClr val="0000FF"/>
                        </a:solidFill>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36</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24</a:t>
                      </a:r>
                      <a:endParaRPr sz="1000">
                        <a:solidFill>
                          <a:srgbClr val="CC0000"/>
                        </a:solidFill>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44</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0000FF"/>
                          </a:solidFill>
                          <a:latin typeface="Roboto"/>
                          <a:ea typeface="Roboto"/>
                          <a:cs typeface="Roboto"/>
                          <a:sym typeface="Roboto"/>
                        </a:rPr>
                        <a:t>2C</a:t>
                      </a:r>
                      <a:endParaRPr sz="1000">
                        <a:solidFill>
                          <a:srgbClr val="0000FF"/>
                        </a:solidFill>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37</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25</a:t>
                      </a:r>
                      <a:endParaRPr sz="1000">
                        <a:solidFill>
                          <a:srgbClr val="CC0000"/>
                        </a:solidFill>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45</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0000FF"/>
                          </a:solidFill>
                          <a:latin typeface="Roboto"/>
                          <a:ea typeface="Roboto"/>
                          <a:cs typeface="Roboto"/>
                          <a:sym typeface="Roboto"/>
                        </a:rPr>
                        <a:t>2D</a:t>
                      </a:r>
                      <a:endParaRPr sz="1000">
                        <a:solidFill>
                          <a:srgbClr val="0000FF"/>
                        </a:solidFill>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38</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26</a:t>
                      </a:r>
                      <a:endParaRPr sz="1000">
                        <a:solidFill>
                          <a:srgbClr val="CC0000"/>
                        </a:solidFill>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46</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0000FF"/>
                          </a:solidFill>
                          <a:latin typeface="Roboto"/>
                          <a:ea typeface="Roboto"/>
                          <a:cs typeface="Roboto"/>
                          <a:sym typeface="Roboto"/>
                        </a:rPr>
                        <a:t>2E</a:t>
                      </a:r>
                      <a:endParaRPr sz="1000">
                        <a:solidFill>
                          <a:srgbClr val="0000FF"/>
                        </a:solidFill>
                        <a:latin typeface="Roboto"/>
                        <a:ea typeface="Roboto"/>
                        <a:cs typeface="Roboto"/>
                        <a:sym typeface="Roboto"/>
                      </a:endParaRPr>
                    </a:p>
                  </a:txBody>
                  <a:tcPr marT="91425" marB="91425" marR="91425" marL="91425">
                    <a:solidFill>
                      <a:srgbClr val="CCCCCC"/>
                    </a:solidFill>
                  </a:tcPr>
                </a:tc>
              </a:tr>
              <a:tr h="304775">
                <a:tc>
                  <a:txBody>
                    <a:bodyPr/>
                    <a:lstStyle/>
                    <a:p>
                      <a:pPr indent="0" lvl="0" marL="0" rtl="0" algn="l">
                        <a:spcBef>
                          <a:spcPts val="0"/>
                        </a:spcBef>
                        <a:spcAft>
                          <a:spcPts val="0"/>
                        </a:spcAft>
                        <a:buNone/>
                      </a:pPr>
                      <a:r>
                        <a:rPr lang="en" sz="1000">
                          <a:latin typeface="Roboto"/>
                          <a:ea typeface="Roboto"/>
                          <a:cs typeface="Roboto"/>
                          <a:sym typeface="Roboto"/>
                        </a:rPr>
                        <a:t>39</a:t>
                      </a:r>
                      <a:endParaRPr sz="10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000">
                          <a:solidFill>
                            <a:srgbClr val="CC0000"/>
                          </a:solidFill>
                          <a:latin typeface="Roboto"/>
                          <a:ea typeface="Roboto"/>
                          <a:cs typeface="Roboto"/>
                          <a:sym typeface="Roboto"/>
                        </a:rPr>
                        <a:t>27</a:t>
                      </a:r>
                      <a:endParaRPr sz="1000">
                        <a:solidFill>
                          <a:srgbClr val="CC0000"/>
                        </a:solidFill>
                        <a:latin typeface="Roboto"/>
                        <a:ea typeface="Roboto"/>
                        <a:cs typeface="Roboto"/>
                        <a:sym typeface="Roboto"/>
                      </a:endParaRPr>
                    </a:p>
                  </a:txBody>
                  <a:tcPr marT="91425" marB="91425" marR="91425" marL="91425">
                    <a:lnR cap="flat" cmpd="sng" w="28575">
                      <a:solidFill>
                        <a:srgbClr val="9E9E9E"/>
                      </a:solidFill>
                      <a:prstDash val="solid"/>
                      <a:round/>
                      <a:headEnd len="sm" w="sm" type="none"/>
                      <a:tailEnd len="sm" w="sm" type="none"/>
                    </a:lnR>
                    <a:solidFill>
                      <a:srgbClr val="D9D9D9"/>
                    </a:solidFill>
                  </a:tcPr>
                </a:tc>
                <a:tc>
                  <a:txBody>
                    <a:bodyPr/>
                    <a:lstStyle/>
                    <a:p>
                      <a:pPr indent="0" lvl="0" marL="0" rtl="0" algn="l">
                        <a:spcBef>
                          <a:spcPts val="0"/>
                        </a:spcBef>
                        <a:spcAft>
                          <a:spcPts val="0"/>
                        </a:spcAft>
                        <a:buNone/>
                      </a:pPr>
                      <a:r>
                        <a:rPr lang="en" sz="1000">
                          <a:latin typeface="Roboto"/>
                          <a:ea typeface="Roboto"/>
                          <a:cs typeface="Roboto"/>
                          <a:sym typeface="Roboto"/>
                        </a:rPr>
                        <a:t>47</a:t>
                      </a:r>
                      <a:endParaRPr sz="1000">
                        <a:latin typeface="Roboto"/>
                        <a:ea typeface="Roboto"/>
                        <a:cs typeface="Roboto"/>
                        <a:sym typeface="Roboto"/>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000">
                          <a:solidFill>
                            <a:srgbClr val="0000FF"/>
                          </a:solidFill>
                          <a:latin typeface="Roboto"/>
                          <a:ea typeface="Roboto"/>
                          <a:cs typeface="Roboto"/>
                          <a:sym typeface="Roboto"/>
                        </a:rPr>
                        <a:t>2F</a:t>
                      </a:r>
                      <a:endParaRPr sz="1000">
                        <a:solidFill>
                          <a:srgbClr val="0000FF"/>
                        </a:solidFill>
                        <a:latin typeface="Roboto"/>
                        <a:ea typeface="Roboto"/>
                        <a:cs typeface="Roboto"/>
                        <a:sym typeface="Roboto"/>
                      </a:endParaRPr>
                    </a:p>
                  </a:txBody>
                  <a:tcPr marT="91425" marB="91425" marR="91425" marL="91425">
                    <a:solidFill>
                      <a:srgbClr val="CCCCCC"/>
                    </a:solidFill>
                  </a:tcPr>
                </a:tc>
              </a:tr>
            </a:tbl>
          </a:graphicData>
        </a:graphic>
      </p:graphicFrame>
      <p:sp>
        <p:nvSpPr>
          <p:cNvPr id="2334" name="Google Shape;2334;p137"/>
          <p:cNvSpPr/>
          <p:nvPr/>
        </p:nvSpPr>
        <p:spPr>
          <a:xfrm>
            <a:off x="5969300" y="1542550"/>
            <a:ext cx="2181300" cy="31710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8" name="Shape 2338"/>
        <p:cNvGrpSpPr/>
        <p:nvPr/>
      </p:nvGrpSpPr>
      <p:grpSpPr>
        <a:xfrm>
          <a:off x="0" y="0"/>
          <a:ext cx="0" cy="0"/>
          <a:chOff x="0" y="0"/>
          <a:chExt cx="0" cy="0"/>
        </a:xfrm>
      </p:grpSpPr>
      <p:sp>
        <p:nvSpPr>
          <p:cNvPr id="2339" name="Google Shape;2339;p138"/>
          <p:cNvSpPr txBox="1"/>
          <p:nvPr>
            <p:ph type="title"/>
          </p:nvPr>
        </p:nvSpPr>
        <p:spPr>
          <a:xfrm>
            <a:off x="-12300" y="0"/>
            <a:ext cx="9168600" cy="606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Character Encoding</a:t>
            </a:r>
            <a:endParaRPr/>
          </a:p>
        </p:txBody>
      </p:sp>
      <p:sp>
        <p:nvSpPr>
          <p:cNvPr id="2340" name="Google Shape;2340;p138"/>
          <p:cNvSpPr txBox="1"/>
          <p:nvPr>
            <p:ph idx="1" type="subTitle"/>
          </p:nvPr>
        </p:nvSpPr>
        <p:spPr>
          <a:xfrm>
            <a:off x="0" y="1008438"/>
            <a:ext cx="91440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i="1" lang="en" sz="2400">
                <a:solidFill>
                  <a:srgbClr val="990000"/>
                </a:solidFill>
              </a:rPr>
              <a:t>ASCII</a:t>
            </a:r>
            <a:r>
              <a:rPr i="1" lang="en" sz="2400"/>
              <a:t> → </a:t>
            </a:r>
            <a:r>
              <a:rPr i="1" lang="en" sz="2400">
                <a:solidFill>
                  <a:srgbClr val="073763"/>
                </a:solidFill>
              </a:rPr>
              <a:t>Decimal</a:t>
            </a:r>
            <a:r>
              <a:rPr i="1" lang="en" sz="2400"/>
              <a:t> → </a:t>
            </a:r>
            <a:r>
              <a:rPr i="1" lang="en" sz="2400">
                <a:solidFill>
                  <a:srgbClr val="BF9000"/>
                </a:solidFill>
              </a:rPr>
              <a:t>Hexadecimal</a:t>
            </a:r>
            <a:endParaRPr i="1" sz="2400">
              <a:solidFill>
                <a:srgbClr val="BF9000"/>
              </a:solidFill>
            </a:endParaRPr>
          </a:p>
        </p:txBody>
      </p:sp>
      <p:sp>
        <p:nvSpPr>
          <p:cNvPr id="2341" name="Google Shape;2341;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2" name="Google Shape;2342;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3" name="Google Shape;2343;p138"/>
          <p:cNvSpPr/>
          <p:nvPr/>
        </p:nvSpPr>
        <p:spPr>
          <a:xfrm>
            <a:off x="251025" y="1775363"/>
            <a:ext cx="2296200" cy="1972200"/>
          </a:xfrm>
          <a:prstGeom prst="parallelogram">
            <a:avLst>
              <a:gd fmla="val 996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 B, C. </a:t>
            </a:r>
            <a:endParaRPr i="1" sz="2400">
              <a:solidFill>
                <a:schemeClr val="dk1"/>
              </a:solidFill>
              <a:latin typeface="Roboto"/>
              <a:ea typeface="Roboto"/>
              <a:cs typeface="Roboto"/>
              <a:sym typeface="Roboto"/>
            </a:endParaRPr>
          </a:p>
          <a:p>
            <a:pPr indent="0" lvl="0" marL="0" rtl="0" algn="l">
              <a:spcBef>
                <a:spcPts val="800"/>
              </a:spcBef>
              <a:spcAft>
                <a:spcPts val="0"/>
              </a:spcAft>
              <a:buNone/>
            </a:pPr>
            <a:r>
              <a:rPr i="1" lang="en" sz="2400">
                <a:solidFill>
                  <a:schemeClr val="dk1"/>
                </a:solidFill>
                <a:latin typeface="Roboto"/>
                <a:ea typeface="Roboto"/>
                <a:cs typeface="Roboto"/>
                <a:sym typeface="Roboto"/>
              </a:rPr>
              <a:t>It's easy as </a:t>
            </a:r>
            <a:endParaRPr i="1" sz="2400">
              <a:solidFill>
                <a:schemeClr val="dk1"/>
              </a:solidFill>
              <a:latin typeface="Roboto"/>
              <a:ea typeface="Roboto"/>
              <a:cs typeface="Roboto"/>
              <a:sym typeface="Roboto"/>
            </a:endParaRPr>
          </a:p>
          <a:p>
            <a:pPr indent="0" lvl="0" marL="0" rtl="0" algn="l">
              <a:spcBef>
                <a:spcPts val="800"/>
              </a:spcBef>
              <a:spcAft>
                <a:spcPts val="800"/>
              </a:spcAft>
              <a:buClr>
                <a:schemeClr val="dk1"/>
              </a:buClr>
              <a:buSzPts val="1100"/>
              <a:buFont typeface="Arial"/>
              <a:buNone/>
            </a:pPr>
            <a:r>
              <a:rPr i="1" lang="en" sz="2400">
                <a:solidFill>
                  <a:schemeClr val="dk1"/>
                </a:solidFill>
                <a:latin typeface="Roboto"/>
                <a:ea typeface="Roboto"/>
                <a:cs typeface="Roboto"/>
                <a:sym typeface="Roboto"/>
              </a:rPr>
              <a:t>1, 2, 3!</a:t>
            </a:r>
            <a:endParaRPr i="1" sz="2400"/>
          </a:p>
        </p:txBody>
      </p:sp>
      <p:sp>
        <p:nvSpPr>
          <p:cNvPr id="2344" name="Google Shape;2344;p138"/>
          <p:cNvSpPr/>
          <p:nvPr/>
        </p:nvSpPr>
        <p:spPr>
          <a:xfrm>
            <a:off x="3218775" y="1775375"/>
            <a:ext cx="2451600" cy="1972200"/>
          </a:xfrm>
          <a:prstGeom prst="parallelogram">
            <a:avLst>
              <a:gd fmla="val 996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800"/>
              </a:spcAft>
              <a:buClr>
                <a:schemeClr val="dk1"/>
              </a:buClr>
              <a:buSzPts val="1100"/>
              <a:buFont typeface="Arial"/>
              <a:buNone/>
            </a:pPr>
            <a:r>
              <a:rPr i="1" lang="en" sz="1600">
                <a:solidFill>
                  <a:schemeClr val="dk1"/>
                </a:solidFill>
                <a:latin typeface="Roboto"/>
                <a:ea typeface="Roboto"/>
                <a:cs typeface="Roboto"/>
                <a:sym typeface="Roboto"/>
              </a:rPr>
              <a:t>65 44 32 66 44 32 67 46 32 73 116 39 115 32 101 97 115 121 32 97 115 32 49 44 32 50 44 32 51 33</a:t>
            </a:r>
            <a:endParaRPr i="1" sz="1600">
              <a:latin typeface="Roboto Mono"/>
              <a:ea typeface="Roboto Mono"/>
              <a:cs typeface="Roboto Mono"/>
              <a:sym typeface="Roboto Mono"/>
            </a:endParaRPr>
          </a:p>
        </p:txBody>
      </p:sp>
      <p:sp>
        <p:nvSpPr>
          <p:cNvPr id="2345" name="Google Shape;2345;p138"/>
          <p:cNvSpPr/>
          <p:nvPr/>
        </p:nvSpPr>
        <p:spPr>
          <a:xfrm>
            <a:off x="6343363" y="1775363"/>
            <a:ext cx="2296200" cy="1972200"/>
          </a:xfrm>
          <a:prstGeom prst="parallelogram">
            <a:avLst>
              <a:gd fmla="val 996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Roboto Mono"/>
                <a:ea typeface="Roboto Mono"/>
                <a:cs typeface="Roboto Mono"/>
                <a:sym typeface="Roboto Mono"/>
              </a:rPr>
              <a:t>41 2C 20 42 2C 20 43 2E 20 49 74 27 73 20 65 61 73 79 20 61 73 20 31 2C 20 32 2C 20 33 21</a:t>
            </a:r>
            <a:endParaRPr i="1">
              <a:latin typeface="Roboto Mono"/>
              <a:ea typeface="Roboto Mono"/>
              <a:cs typeface="Roboto Mono"/>
              <a:sym typeface="Roboto Mono"/>
            </a:endParaRPr>
          </a:p>
        </p:txBody>
      </p:sp>
      <p:pic>
        <p:nvPicPr>
          <p:cNvPr id="2346" name="Google Shape;2346;p138"/>
          <p:cNvPicPr preferRelativeResize="0"/>
          <p:nvPr/>
        </p:nvPicPr>
        <p:blipFill>
          <a:blip r:embed="rId3">
            <a:alphaModFix/>
          </a:blip>
          <a:stretch>
            <a:fillRect/>
          </a:stretch>
        </p:blipFill>
        <p:spPr>
          <a:xfrm>
            <a:off x="857249" y="4028962"/>
            <a:ext cx="551983" cy="606301"/>
          </a:xfrm>
          <a:prstGeom prst="rect">
            <a:avLst/>
          </a:prstGeom>
          <a:noFill/>
          <a:ln>
            <a:noFill/>
          </a:ln>
        </p:spPr>
      </p:pic>
      <p:sp>
        <p:nvSpPr>
          <p:cNvPr id="2347" name="Google Shape;2347;p138"/>
          <p:cNvSpPr txBox="1"/>
          <p:nvPr/>
        </p:nvSpPr>
        <p:spPr>
          <a:xfrm>
            <a:off x="1487850" y="4086525"/>
            <a:ext cx="7151700" cy="6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Light"/>
                <a:ea typeface="Roboto Light"/>
                <a:cs typeface="Roboto Light"/>
                <a:sym typeface="Roboto Light"/>
              </a:rPr>
              <a:t>Which decimal and hexadecimal characters represent “A” “B” and “C”?</a:t>
            </a:r>
            <a:endParaRPr sz="1500">
              <a:latin typeface="Roboto Light"/>
              <a:ea typeface="Roboto Light"/>
              <a:cs typeface="Roboto Light"/>
              <a:sym typeface="Roboto Light"/>
            </a:endParaRPr>
          </a:p>
          <a:p>
            <a:pPr indent="0" lvl="0" marL="0" rtl="0" algn="l">
              <a:spcBef>
                <a:spcPts val="0"/>
              </a:spcBef>
              <a:spcAft>
                <a:spcPts val="0"/>
              </a:spcAft>
              <a:buNone/>
            </a:pPr>
            <a:r>
              <a:rPr i="1" lang="en" sz="1500">
                <a:latin typeface="Roboto Light"/>
                <a:ea typeface="Roboto Light"/>
                <a:cs typeface="Roboto Light"/>
                <a:sym typeface="Roboto Light"/>
              </a:rPr>
              <a:t>Remember: every character, even commas and spaces, are encoded.</a:t>
            </a:r>
            <a:endParaRPr i="1" sz="1500">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1" name="Shape 2351"/>
        <p:cNvGrpSpPr/>
        <p:nvPr/>
      </p:nvGrpSpPr>
      <p:grpSpPr>
        <a:xfrm>
          <a:off x="0" y="0"/>
          <a:ext cx="0" cy="0"/>
          <a:chOff x="0" y="0"/>
          <a:chExt cx="0" cy="0"/>
        </a:xfrm>
      </p:grpSpPr>
      <p:sp>
        <p:nvSpPr>
          <p:cNvPr id="2352" name="Google Shape;2352;p139"/>
          <p:cNvSpPr txBox="1"/>
          <p:nvPr>
            <p:ph type="title"/>
          </p:nvPr>
        </p:nvSpPr>
        <p:spPr>
          <a:xfrm>
            <a:off x="-12300" y="0"/>
            <a:ext cx="9168600" cy="6063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Character Encoding</a:t>
            </a:r>
            <a:endParaRPr/>
          </a:p>
        </p:txBody>
      </p:sp>
      <p:sp>
        <p:nvSpPr>
          <p:cNvPr id="2353" name="Google Shape;2353;p139"/>
          <p:cNvSpPr txBox="1"/>
          <p:nvPr>
            <p:ph idx="1" type="subTitle"/>
          </p:nvPr>
        </p:nvSpPr>
        <p:spPr>
          <a:xfrm>
            <a:off x="0" y="1008438"/>
            <a:ext cx="91440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i="1" lang="en" sz="2400">
                <a:solidFill>
                  <a:srgbClr val="990000"/>
                </a:solidFill>
              </a:rPr>
              <a:t>ASCII</a:t>
            </a:r>
            <a:r>
              <a:rPr i="1" lang="en" sz="2400"/>
              <a:t> → </a:t>
            </a:r>
            <a:r>
              <a:rPr i="1" lang="en" sz="2400">
                <a:solidFill>
                  <a:srgbClr val="073763"/>
                </a:solidFill>
              </a:rPr>
              <a:t>Decimal</a:t>
            </a:r>
            <a:r>
              <a:rPr i="1" lang="en" sz="2400"/>
              <a:t> → </a:t>
            </a:r>
            <a:r>
              <a:rPr i="1" lang="en" sz="2400">
                <a:solidFill>
                  <a:srgbClr val="BF9000"/>
                </a:solidFill>
              </a:rPr>
              <a:t>Hexadecimal</a:t>
            </a:r>
            <a:endParaRPr i="1" sz="2400">
              <a:solidFill>
                <a:srgbClr val="BF9000"/>
              </a:solidFill>
            </a:endParaRPr>
          </a:p>
        </p:txBody>
      </p:sp>
      <p:sp>
        <p:nvSpPr>
          <p:cNvPr id="2354" name="Google Shape;2354;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5" name="Google Shape;2355;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6" name="Google Shape;2356;p139"/>
          <p:cNvSpPr/>
          <p:nvPr/>
        </p:nvSpPr>
        <p:spPr>
          <a:xfrm>
            <a:off x="251025" y="1775363"/>
            <a:ext cx="2296200" cy="1972200"/>
          </a:xfrm>
          <a:prstGeom prst="parallelogram">
            <a:avLst>
              <a:gd fmla="val 996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400">
                <a:solidFill>
                  <a:schemeClr val="dk1"/>
                </a:solidFill>
                <a:latin typeface="Roboto"/>
                <a:ea typeface="Roboto"/>
                <a:cs typeface="Roboto"/>
                <a:sym typeface="Roboto"/>
              </a:rPr>
              <a:t>A, B, C. </a:t>
            </a:r>
            <a:endParaRPr i="1" sz="2400">
              <a:solidFill>
                <a:schemeClr val="dk1"/>
              </a:solidFill>
              <a:latin typeface="Roboto"/>
              <a:ea typeface="Roboto"/>
              <a:cs typeface="Roboto"/>
              <a:sym typeface="Roboto"/>
            </a:endParaRPr>
          </a:p>
          <a:p>
            <a:pPr indent="0" lvl="0" marL="0" rtl="0" algn="l">
              <a:spcBef>
                <a:spcPts val="800"/>
              </a:spcBef>
              <a:spcAft>
                <a:spcPts val="0"/>
              </a:spcAft>
              <a:buNone/>
            </a:pPr>
            <a:r>
              <a:rPr i="1" lang="en" sz="2400">
                <a:solidFill>
                  <a:schemeClr val="dk1"/>
                </a:solidFill>
                <a:latin typeface="Roboto"/>
                <a:ea typeface="Roboto"/>
                <a:cs typeface="Roboto"/>
                <a:sym typeface="Roboto"/>
              </a:rPr>
              <a:t>It's easy as </a:t>
            </a:r>
            <a:endParaRPr i="1" sz="2400">
              <a:solidFill>
                <a:schemeClr val="dk1"/>
              </a:solidFill>
              <a:latin typeface="Roboto"/>
              <a:ea typeface="Roboto"/>
              <a:cs typeface="Roboto"/>
              <a:sym typeface="Roboto"/>
            </a:endParaRPr>
          </a:p>
          <a:p>
            <a:pPr indent="0" lvl="0" marL="0" rtl="0" algn="l">
              <a:spcBef>
                <a:spcPts val="800"/>
              </a:spcBef>
              <a:spcAft>
                <a:spcPts val="800"/>
              </a:spcAft>
              <a:buNone/>
            </a:pPr>
            <a:r>
              <a:rPr i="1" lang="en" sz="2400">
                <a:solidFill>
                  <a:schemeClr val="dk1"/>
                </a:solidFill>
                <a:latin typeface="Roboto"/>
                <a:ea typeface="Roboto"/>
                <a:cs typeface="Roboto"/>
                <a:sym typeface="Roboto"/>
              </a:rPr>
              <a:t>1, 2, 3!</a:t>
            </a:r>
            <a:endParaRPr i="1" sz="2400"/>
          </a:p>
        </p:txBody>
      </p:sp>
      <p:sp>
        <p:nvSpPr>
          <p:cNvPr id="2357" name="Google Shape;2357;p139"/>
          <p:cNvSpPr/>
          <p:nvPr/>
        </p:nvSpPr>
        <p:spPr>
          <a:xfrm>
            <a:off x="3218775" y="1775375"/>
            <a:ext cx="2451600" cy="1972200"/>
          </a:xfrm>
          <a:prstGeom prst="parallelogram">
            <a:avLst>
              <a:gd fmla="val 996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800"/>
              </a:spcAft>
              <a:buNone/>
            </a:pPr>
            <a:r>
              <a:rPr i="1" lang="en" sz="1600">
                <a:solidFill>
                  <a:schemeClr val="dk1"/>
                </a:solidFill>
                <a:latin typeface="Roboto"/>
                <a:ea typeface="Roboto"/>
                <a:cs typeface="Roboto"/>
                <a:sym typeface="Roboto"/>
              </a:rPr>
              <a:t>65 44 32 66 44 32 67 46 32 73 116 39 115 32 101 97 115 121 32 97 115 32 49 44 32 50 44 32 51 33</a:t>
            </a:r>
            <a:endParaRPr i="1" sz="1600">
              <a:latin typeface="Roboto Mono"/>
              <a:ea typeface="Roboto Mono"/>
              <a:cs typeface="Roboto Mono"/>
              <a:sym typeface="Roboto Mono"/>
            </a:endParaRPr>
          </a:p>
        </p:txBody>
      </p:sp>
      <p:sp>
        <p:nvSpPr>
          <p:cNvPr id="2358" name="Google Shape;2358;p139"/>
          <p:cNvSpPr/>
          <p:nvPr/>
        </p:nvSpPr>
        <p:spPr>
          <a:xfrm>
            <a:off x="6343363" y="1775363"/>
            <a:ext cx="2296200" cy="1972200"/>
          </a:xfrm>
          <a:prstGeom prst="parallelogram">
            <a:avLst>
              <a:gd fmla="val 996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Roboto Mono"/>
                <a:ea typeface="Roboto Mono"/>
                <a:cs typeface="Roboto Mono"/>
                <a:sym typeface="Roboto Mono"/>
              </a:rPr>
              <a:t>41 2C 20 42 2C 20 43 2E 20 49 74 27 73 20 65 61 73 79 20 61 73 20 31 2C 20 32 2C 20 33 21</a:t>
            </a:r>
            <a:endParaRPr i="1">
              <a:latin typeface="Roboto Mono"/>
              <a:ea typeface="Roboto Mono"/>
              <a:cs typeface="Roboto Mono"/>
              <a:sym typeface="Roboto Mono"/>
            </a:endParaRPr>
          </a:p>
        </p:txBody>
      </p:sp>
      <p:sp>
        <p:nvSpPr>
          <p:cNvPr id="2359" name="Google Shape;2359;p139"/>
          <p:cNvSpPr/>
          <p:nvPr/>
        </p:nvSpPr>
        <p:spPr>
          <a:xfrm rot="5400000">
            <a:off x="473475" y="1707800"/>
            <a:ext cx="504900" cy="204300"/>
          </a:xfrm>
          <a:prstGeom prst="rightArrow">
            <a:avLst>
              <a:gd fmla="val 27508" name="adj1"/>
              <a:gd fmla="val 50000" name="adj2"/>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9"/>
          <p:cNvSpPr/>
          <p:nvPr/>
        </p:nvSpPr>
        <p:spPr>
          <a:xfrm rot="5400000">
            <a:off x="810075" y="1707800"/>
            <a:ext cx="504900" cy="204300"/>
          </a:xfrm>
          <a:prstGeom prst="rightArrow">
            <a:avLst>
              <a:gd fmla="val 27508" name="adj1"/>
              <a:gd fmla="val 50000" name="adj2"/>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9"/>
          <p:cNvSpPr/>
          <p:nvPr/>
        </p:nvSpPr>
        <p:spPr>
          <a:xfrm rot="5400000">
            <a:off x="1146675" y="1707800"/>
            <a:ext cx="504900" cy="204300"/>
          </a:xfrm>
          <a:prstGeom prst="rightArrow">
            <a:avLst>
              <a:gd fmla="val 27508"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9"/>
          <p:cNvSpPr/>
          <p:nvPr/>
        </p:nvSpPr>
        <p:spPr>
          <a:xfrm rot="5400000">
            <a:off x="3462025" y="1606225"/>
            <a:ext cx="504900" cy="204300"/>
          </a:xfrm>
          <a:prstGeom prst="rightArrow">
            <a:avLst>
              <a:gd fmla="val 27508" name="adj1"/>
              <a:gd fmla="val 50000" name="adj2"/>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9"/>
          <p:cNvSpPr/>
          <p:nvPr/>
        </p:nvSpPr>
        <p:spPr>
          <a:xfrm rot="5400000">
            <a:off x="4267450" y="1606225"/>
            <a:ext cx="504900" cy="204300"/>
          </a:xfrm>
          <a:prstGeom prst="rightArrow">
            <a:avLst>
              <a:gd fmla="val 27508" name="adj1"/>
              <a:gd fmla="val 50000" name="adj2"/>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9"/>
          <p:cNvSpPr/>
          <p:nvPr/>
        </p:nvSpPr>
        <p:spPr>
          <a:xfrm>
            <a:off x="3068475" y="2261100"/>
            <a:ext cx="504900" cy="204300"/>
          </a:xfrm>
          <a:prstGeom prst="rightArrow">
            <a:avLst>
              <a:gd fmla="val 27508"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9"/>
          <p:cNvSpPr/>
          <p:nvPr/>
        </p:nvSpPr>
        <p:spPr>
          <a:xfrm>
            <a:off x="6546650" y="2352900"/>
            <a:ext cx="504900" cy="204300"/>
          </a:xfrm>
          <a:prstGeom prst="rightArrow">
            <a:avLst>
              <a:gd fmla="val 27508"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9"/>
          <p:cNvSpPr/>
          <p:nvPr/>
        </p:nvSpPr>
        <p:spPr>
          <a:xfrm rot="5400000">
            <a:off x="6583375" y="1707800"/>
            <a:ext cx="504900" cy="204300"/>
          </a:xfrm>
          <a:prstGeom prst="rightArrow">
            <a:avLst>
              <a:gd fmla="val 27508" name="adj1"/>
              <a:gd fmla="val 50000" name="adj2"/>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9"/>
          <p:cNvSpPr/>
          <p:nvPr/>
        </p:nvSpPr>
        <p:spPr>
          <a:xfrm rot="5400000">
            <a:off x="7574175" y="1707800"/>
            <a:ext cx="504900" cy="204300"/>
          </a:xfrm>
          <a:prstGeom prst="rightArrow">
            <a:avLst>
              <a:gd fmla="val 27508" name="adj1"/>
              <a:gd fmla="val 50000" name="adj2"/>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8" name="Google Shape;2368;p139"/>
          <p:cNvPicPr preferRelativeResize="0"/>
          <p:nvPr/>
        </p:nvPicPr>
        <p:blipFill>
          <a:blip r:embed="rId3">
            <a:alphaModFix/>
          </a:blip>
          <a:stretch>
            <a:fillRect/>
          </a:stretch>
        </p:blipFill>
        <p:spPr>
          <a:xfrm>
            <a:off x="857249" y="4028962"/>
            <a:ext cx="551983" cy="606301"/>
          </a:xfrm>
          <a:prstGeom prst="rect">
            <a:avLst/>
          </a:prstGeom>
          <a:noFill/>
          <a:ln>
            <a:noFill/>
          </a:ln>
        </p:spPr>
      </p:pic>
      <p:sp>
        <p:nvSpPr>
          <p:cNvPr id="2369" name="Google Shape;2369;p139"/>
          <p:cNvSpPr txBox="1"/>
          <p:nvPr/>
        </p:nvSpPr>
        <p:spPr>
          <a:xfrm>
            <a:off x="1487850" y="4086525"/>
            <a:ext cx="67863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Light"/>
                <a:ea typeface="Roboto Light"/>
                <a:cs typeface="Roboto Light"/>
                <a:sym typeface="Roboto Light"/>
              </a:rPr>
              <a:t>Note the sequential order of 65, 66, 67 and 41, 42, 43. </a:t>
            </a:r>
            <a:endParaRPr sz="1500">
              <a:latin typeface="Roboto Light"/>
              <a:ea typeface="Roboto Light"/>
              <a:cs typeface="Roboto Light"/>
              <a:sym typeface="Roboto Light"/>
            </a:endParaRPr>
          </a:p>
          <a:p>
            <a:pPr indent="0" lvl="0" marL="0" rtl="0" algn="l">
              <a:spcBef>
                <a:spcPts val="0"/>
              </a:spcBef>
              <a:spcAft>
                <a:spcPts val="0"/>
              </a:spcAft>
              <a:buNone/>
            </a:pPr>
            <a:r>
              <a:rPr lang="en" sz="1500">
                <a:latin typeface="Roboto Light"/>
                <a:ea typeface="Roboto Light"/>
                <a:cs typeface="Roboto Light"/>
                <a:sym typeface="Roboto Light"/>
              </a:rPr>
              <a:t>Each </a:t>
            </a:r>
            <a:r>
              <a:rPr lang="en" sz="1500">
                <a:latin typeface="Roboto Light"/>
                <a:ea typeface="Roboto Light"/>
                <a:cs typeface="Roboto Light"/>
                <a:sym typeface="Roboto Light"/>
              </a:rPr>
              <a:t>separate</a:t>
            </a:r>
            <a:r>
              <a:rPr lang="en" sz="1500">
                <a:latin typeface="Roboto Light"/>
                <a:ea typeface="Roboto Light"/>
                <a:cs typeface="Roboto Light"/>
                <a:sym typeface="Roboto Light"/>
              </a:rPr>
              <a:t> by the character for  comma [ , ] and space [   ]. </a:t>
            </a:r>
            <a:endParaRPr i="1" sz="1500">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3" name="Shape 2373"/>
        <p:cNvGrpSpPr/>
        <p:nvPr/>
      </p:nvGrpSpPr>
      <p:grpSpPr>
        <a:xfrm>
          <a:off x="0" y="0"/>
          <a:ext cx="0" cy="0"/>
          <a:chOff x="0" y="0"/>
          <a:chExt cx="0" cy="0"/>
        </a:xfrm>
      </p:grpSpPr>
      <p:sp>
        <p:nvSpPr>
          <p:cNvPr id="2374" name="Google Shape;2374;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 </a:t>
            </a:r>
            <a:r>
              <a:rPr i="1" lang="en"/>
              <a:t>Why Hex?</a:t>
            </a:r>
            <a:endParaRPr i="1"/>
          </a:p>
        </p:txBody>
      </p:sp>
      <p:sp>
        <p:nvSpPr>
          <p:cNvPr id="2375" name="Google Shape;2375;p1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Hexadecimal is the most compact of all the Encoding systems we’ve looked at. </a:t>
            </a:r>
            <a:endParaRPr/>
          </a:p>
        </p:txBody>
      </p:sp>
      <p:sp>
        <p:nvSpPr>
          <p:cNvPr id="2376" name="Google Shape;2376;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7" name="Google Shape;2377;p1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8" name="Google Shape;2378;p140"/>
          <p:cNvSpPr txBox="1"/>
          <p:nvPr>
            <p:ph idx="3" type="body"/>
          </p:nvPr>
        </p:nvSpPr>
        <p:spPr>
          <a:xfrm>
            <a:off x="45600" y="1295150"/>
            <a:ext cx="9052800" cy="3621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Remember</a:t>
            </a:r>
            <a:r>
              <a:rPr lang="en" sz="1800"/>
              <a:t>, all disk data is ultimately represented as 1s and 0s. </a:t>
            </a:r>
            <a:endParaRPr sz="1800"/>
          </a:p>
          <a:p>
            <a:pPr indent="0" lvl="0" marL="0" rtl="0" algn="l">
              <a:spcBef>
                <a:spcPts val="800"/>
              </a:spcBef>
              <a:spcAft>
                <a:spcPts val="0"/>
              </a:spcAft>
              <a:buNone/>
            </a:pPr>
            <a:r>
              <a:rPr lang="en" sz="1800"/>
              <a:t>You may recall from our Cryptography unit, conveying information with only 1’s and 0’s is </a:t>
            </a:r>
            <a:r>
              <a:rPr i="1" lang="en" sz="1800"/>
              <a:t>not efficient. </a:t>
            </a:r>
            <a:endParaRPr i="1" sz="1800"/>
          </a:p>
          <a:p>
            <a:pPr indent="0" lvl="0" marL="0" rtl="0" algn="l">
              <a:spcBef>
                <a:spcPts val="800"/>
              </a:spcBef>
              <a:spcAft>
                <a:spcPts val="0"/>
              </a:spcAft>
              <a:buNone/>
            </a:pPr>
            <a:r>
              <a:t/>
            </a:r>
            <a:endParaRPr i="1">
              <a:latin typeface="Roboto Medium"/>
              <a:ea typeface="Roboto Medium"/>
              <a:cs typeface="Roboto Medium"/>
              <a:sym typeface="Roboto Medium"/>
            </a:endParaRPr>
          </a:p>
          <a:p>
            <a:pPr indent="0" lvl="0" marL="0" rtl="0" algn="l">
              <a:spcBef>
                <a:spcPts val="800"/>
              </a:spcBef>
              <a:spcAft>
                <a:spcPts val="0"/>
              </a:spcAft>
              <a:buNone/>
            </a:pPr>
            <a:r>
              <a:rPr i="1" lang="en" sz="1800">
                <a:latin typeface="Roboto Medium"/>
                <a:ea typeface="Roboto Medium"/>
                <a:cs typeface="Roboto Medium"/>
                <a:sym typeface="Roboto Medium"/>
              </a:rPr>
              <a:t>For example:</a:t>
            </a:r>
            <a:endParaRPr i="1" sz="1800">
              <a:latin typeface="Roboto Medium"/>
              <a:ea typeface="Roboto Medium"/>
              <a:cs typeface="Roboto Medium"/>
              <a:sym typeface="Roboto Medium"/>
            </a:endParaRPr>
          </a:p>
          <a:p>
            <a:pPr indent="0" lvl="0" marL="0" rtl="0" algn="l">
              <a:spcBef>
                <a:spcPts val="800"/>
              </a:spcBef>
              <a:spcAft>
                <a:spcPts val="0"/>
              </a:spcAft>
              <a:buNone/>
            </a:pPr>
            <a:r>
              <a:t/>
            </a:r>
            <a:endParaRPr i="1" sz="600">
              <a:latin typeface="Roboto Medium"/>
              <a:ea typeface="Roboto Medium"/>
              <a:cs typeface="Roboto Medium"/>
              <a:sym typeface="Roboto Medium"/>
            </a:endParaRPr>
          </a:p>
          <a:p>
            <a:pPr indent="0" lvl="0" marL="0" rtl="0" algn="l">
              <a:spcBef>
                <a:spcPts val="800"/>
              </a:spcBef>
              <a:spcAft>
                <a:spcPts val="0"/>
              </a:spcAft>
              <a:buNone/>
            </a:pPr>
            <a:r>
              <a:rPr i="1" lang="en" sz="1500"/>
              <a:t>“</a:t>
            </a:r>
            <a:r>
              <a:rPr i="1" lang="en" sz="1500"/>
              <a:t>A, B, C.  It's easy as 1, 2, 3!” = </a:t>
            </a:r>
            <a:endParaRPr i="1" sz="1500"/>
          </a:p>
          <a:p>
            <a:pPr indent="0" lvl="0" marL="0" rtl="0" algn="l">
              <a:spcBef>
                <a:spcPts val="800"/>
              </a:spcBef>
              <a:spcAft>
                <a:spcPts val="0"/>
              </a:spcAft>
              <a:buNone/>
            </a:pPr>
            <a:r>
              <a:t/>
            </a:r>
            <a:endParaRPr i="1" sz="1500"/>
          </a:p>
          <a:p>
            <a:pPr indent="0" lvl="0" marL="0" rtl="0" algn="l">
              <a:spcBef>
                <a:spcPts val="800"/>
              </a:spcBef>
              <a:spcAft>
                <a:spcPts val="0"/>
              </a:spcAft>
              <a:buNone/>
            </a:pPr>
            <a:r>
              <a:t/>
            </a:r>
            <a:endParaRPr i="1" sz="1500"/>
          </a:p>
          <a:p>
            <a:pPr indent="0" lvl="0" marL="0" rtl="0" algn="l">
              <a:spcBef>
                <a:spcPts val="800"/>
              </a:spcBef>
              <a:spcAft>
                <a:spcPts val="0"/>
              </a:spcAft>
              <a:buNone/>
            </a:pPr>
            <a:r>
              <a:t/>
            </a:r>
            <a:endParaRPr i="1"/>
          </a:p>
          <a:p>
            <a:pPr indent="0" lvl="0" marL="0" rtl="0" algn="l">
              <a:spcBef>
                <a:spcPts val="800"/>
              </a:spcBef>
              <a:spcAft>
                <a:spcPts val="800"/>
              </a:spcAft>
              <a:buNone/>
            </a:pPr>
            <a:r>
              <a:t/>
            </a:r>
            <a:endParaRPr/>
          </a:p>
        </p:txBody>
      </p:sp>
      <p:sp>
        <p:nvSpPr>
          <p:cNvPr id="2379" name="Google Shape;2379;p140"/>
          <p:cNvSpPr txBox="1"/>
          <p:nvPr/>
        </p:nvSpPr>
        <p:spPr>
          <a:xfrm>
            <a:off x="3077575" y="3104600"/>
            <a:ext cx="5637300" cy="19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1"/>
              </a:buClr>
              <a:buSzPts val="1100"/>
              <a:buFont typeface="Arial"/>
              <a:buNone/>
            </a:pPr>
            <a:r>
              <a:rPr i="1" lang="en" sz="1500">
                <a:solidFill>
                  <a:schemeClr val="dk1"/>
                </a:solidFill>
                <a:latin typeface="Roboto"/>
                <a:ea typeface="Roboto"/>
                <a:cs typeface="Roboto"/>
                <a:sym typeface="Roboto"/>
              </a:rPr>
              <a:t>01000001 00101100 00100000 01000010 00101100 00100000 01000011 00101110 00100000 00001010 01001001 01110100 00100111 01110011 00100000 01100101 01100001 01110011 01111001 00100000 01100001 01110011 00100000 00001010 00110001 00101100 00100000 00110010 00101100 00100000 00110011 00100001 00001010</a:t>
            </a:r>
            <a:endParaRPr i="1" sz="1500">
              <a:solidFill>
                <a:schemeClr val="dk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3" name="Shape 2383"/>
        <p:cNvGrpSpPr/>
        <p:nvPr/>
      </p:nvGrpSpPr>
      <p:grpSpPr>
        <a:xfrm>
          <a:off x="0" y="0"/>
          <a:ext cx="0" cy="0"/>
          <a:chOff x="0" y="0"/>
          <a:chExt cx="0" cy="0"/>
        </a:xfrm>
      </p:grpSpPr>
      <p:sp>
        <p:nvSpPr>
          <p:cNvPr id="2384" name="Google Shape;2384;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 </a:t>
            </a:r>
            <a:r>
              <a:rPr i="1" lang="en"/>
              <a:t>Why Hex?</a:t>
            </a:r>
            <a:endParaRPr i="1"/>
          </a:p>
        </p:txBody>
      </p:sp>
      <p:sp>
        <p:nvSpPr>
          <p:cNvPr id="2385" name="Google Shape;2385;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Hexadecimal is the most compact of all the Encoding systems we’ve looked at. </a:t>
            </a:r>
            <a:endParaRPr/>
          </a:p>
        </p:txBody>
      </p:sp>
      <p:sp>
        <p:nvSpPr>
          <p:cNvPr id="2386" name="Google Shape;2386;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7" name="Google Shape;2387;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88" name="Google Shape;2388;p141"/>
          <p:cNvSpPr txBox="1"/>
          <p:nvPr>
            <p:ph idx="3" type="body"/>
          </p:nvPr>
        </p:nvSpPr>
        <p:spPr>
          <a:xfrm>
            <a:off x="45600" y="1295150"/>
            <a:ext cx="9052800" cy="3621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Remember, all disk data is ultimately represented as 1s and 0s. </a:t>
            </a:r>
            <a:endParaRPr sz="1800"/>
          </a:p>
          <a:p>
            <a:pPr indent="0" lvl="0" marL="0" rtl="0" algn="l">
              <a:spcBef>
                <a:spcPts val="800"/>
              </a:spcBef>
              <a:spcAft>
                <a:spcPts val="0"/>
              </a:spcAft>
              <a:buNone/>
            </a:pPr>
            <a:r>
              <a:rPr lang="en" sz="1800"/>
              <a:t>You may recall from our Cryptography unit, conveying information with only 1’s and 0’s is </a:t>
            </a:r>
            <a:r>
              <a:rPr i="1" lang="en" sz="1800"/>
              <a:t>not efficient. </a:t>
            </a:r>
            <a:endParaRPr i="1" sz="1800"/>
          </a:p>
          <a:p>
            <a:pPr indent="0" lvl="0" marL="0" rtl="0" algn="l">
              <a:spcBef>
                <a:spcPts val="800"/>
              </a:spcBef>
              <a:spcAft>
                <a:spcPts val="0"/>
              </a:spcAft>
              <a:buNone/>
            </a:pPr>
            <a:r>
              <a:t/>
            </a:r>
            <a:endParaRPr i="1">
              <a:latin typeface="Roboto Medium"/>
              <a:ea typeface="Roboto Medium"/>
              <a:cs typeface="Roboto Medium"/>
              <a:sym typeface="Roboto Medium"/>
            </a:endParaRPr>
          </a:p>
          <a:p>
            <a:pPr indent="0" lvl="0" marL="0" rtl="0" algn="l">
              <a:spcBef>
                <a:spcPts val="800"/>
              </a:spcBef>
              <a:spcAft>
                <a:spcPts val="0"/>
              </a:spcAft>
              <a:buNone/>
            </a:pPr>
            <a:r>
              <a:rPr lang="en" sz="1500">
                <a:solidFill>
                  <a:schemeClr val="dk1"/>
                </a:solidFill>
              </a:rPr>
              <a:t>             </a:t>
            </a:r>
            <a:endParaRPr sz="1500">
              <a:solidFill>
                <a:schemeClr val="dk1"/>
              </a:solidFill>
            </a:endParaRPr>
          </a:p>
          <a:p>
            <a:pPr indent="457200" lvl="0" marL="0" rtl="0" algn="l">
              <a:spcBef>
                <a:spcPts val="800"/>
              </a:spcBef>
              <a:spcAft>
                <a:spcPts val="0"/>
              </a:spcAft>
              <a:buClr>
                <a:schemeClr val="dk1"/>
              </a:buClr>
              <a:buSzPts val="1100"/>
              <a:buFont typeface="Arial"/>
              <a:buNone/>
            </a:pPr>
            <a:r>
              <a:rPr lang="en" sz="1800">
                <a:solidFill>
                  <a:schemeClr val="dk1"/>
                </a:solidFill>
              </a:rPr>
              <a:t>     So, programs save space by converting binary to encoding formats. </a:t>
            </a:r>
            <a:endParaRPr sz="1800">
              <a:solidFill>
                <a:schemeClr val="dk1"/>
              </a:solidFill>
            </a:endParaRPr>
          </a:p>
          <a:p>
            <a:pPr indent="0" lvl="0" marL="457200" rtl="0" algn="l">
              <a:spcBef>
                <a:spcPts val="800"/>
              </a:spcBef>
              <a:spcAft>
                <a:spcPts val="0"/>
              </a:spcAft>
              <a:buClr>
                <a:schemeClr val="dk1"/>
              </a:buClr>
              <a:buSzPts val="1100"/>
              <a:buFont typeface="Arial"/>
              <a:buNone/>
            </a:pPr>
            <a:r>
              <a:rPr lang="en" sz="1800">
                <a:solidFill>
                  <a:schemeClr val="dk1"/>
                </a:solidFill>
              </a:rPr>
              <a:t>    Hex is the more compact than ASCII and Decimal. </a:t>
            </a:r>
            <a:endParaRPr i="1">
              <a:latin typeface="Roboto Medium"/>
              <a:ea typeface="Roboto Medium"/>
              <a:cs typeface="Roboto Medium"/>
              <a:sym typeface="Roboto Medium"/>
            </a:endParaRPr>
          </a:p>
          <a:p>
            <a:pPr indent="0" lvl="0" marL="0" rtl="0" algn="l">
              <a:spcBef>
                <a:spcPts val="800"/>
              </a:spcBef>
              <a:spcAft>
                <a:spcPts val="0"/>
              </a:spcAft>
              <a:buNone/>
            </a:pPr>
            <a:r>
              <a:t/>
            </a:r>
            <a:endParaRPr i="1" sz="1500"/>
          </a:p>
          <a:p>
            <a:pPr indent="0" lvl="0" marL="0" rtl="0" algn="l">
              <a:spcBef>
                <a:spcPts val="800"/>
              </a:spcBef>
              <a:spcAft>
                <a:spcPts val="0"/>
              </a:spcAft>
              <a:buNone/>
            </a:pPr>
            <a:r>
              <a:t/>
            </a:r>
            <a:endParaRPr i="1" sz="1500"/>
          </a:p>
          <a:p>
            <a:pPr indent="0" lvl="0" marL="0" rtl="0" algn="l">
              <a:spcBef>
                <a:spcPts val="800"/>
              </a:spcBef>
              <a:spcAft>
                <a:spcPts val="0"/>
              </a:spcAft>
              <a:buNone/>
            </a:pPr>
            <a:r>
              <a:t/>
            </a:r>
            <a:endParaRPr i="1"/>
          </a:p>
          <a:p>
            <a:pPr indent="0" lvl="0" marL="0" rtl="0" algn="l">
              <a:spcBef>
                <a:spcPts val="800"/>
              </a:spcBef>
              <a:spcAft>
                <a:spcPts val="800"/>
              </a:spcAft>
              <a:buNone/>
            </a:pPr>
            <a:r>
              <a:t/>
            </a:r>
            <a:endParaRPr/>
          </a:p>
        </p:txBody>
      </p:sp>
      <p:pic>
        <p:nvPicPr>
          <p:cNvPr id="2389" name="Google Shape;2389;p141"/>
          <p:cNvPicPr preferRelativeResize="0"/>
          <p:nvPr/>
        </p:nvPicPr>
        <p:blipFill>
          <a:blip r:embed="rId3">
            <a:alphaModFix/>
          </a:blip>
          <a:stretch>
            <a:fillRect/>
          </a:stretch>
        </p:blipFill>
        <p:spPr>
          <a:xfrm>
            <a:off x="216775" y="2953488"/>
            <a:ext cx="844025" cy="844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5" name="Shape 2055"/>
        <p:cNvGrpSpPr/>
        <p:nvPr/>
      </p:nvGrpSpPr>
      <p:grpSpPr>
        <a:xfrm>
          <a:off x="0" y="0"/>
          <a:ext cx="0" cy="0"/>
          <a:chOff x="0" y="0"/>
          <a:chExt cx="0" cy="0"/>
        </a:xfrm>
      </p:grpSpPr>
      <p:sp>
        <p:nvSpPr>
          <p:cNvPr id="2056" name="Google Shape;2056;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7" name="Google Shape;2057;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8" name="Google Shape;2058;p106"/>
          <p:cNvSpPr txBox="1"/>
          <p:nvPr/>
        </p:nvSpPr>
        <p:spPr>
          <a:xfrm>
            <a:off x="2445000" y="3557450"/>
            <a:ext cx="4254000" cy="1257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sz="1800">
                <a:solidFill>
                  <a:srgbClr val="990000"/>
                </a:solidFill>
                <a:latin typeface="Roboto Mono"/>
                <a:ea typeface="Roboto Mono"/>
                <a:cs typeface="Roboto Mono"/>
                <a:sym typeface="Roboto Mono"/>
              </a:rPr>
              <a:t>Exporting Data Review</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3" name="Shape 2393"/>
        <p:cNvGrpSpPr/>
        <p:nvPr/>
      </p:nvGrpSpPr>
      <p:grpSpPr>
        <a:xfrm>
          <a:off x="0" y="0"/>
          <a:ext cx="0" cy="0"/>
          <a:chOff x="0" y="0"/>
          <a:chExt cx="0" cy="0"/>
        </a:xfrm>
      </p:grpSpPr>
      <p:sp>
        <p:nvSpPr>
          <p:cNvPr id="2394" name="Google Shape;2394;p14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395" name="Google Shape;2395;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6" name="Google Shape;2396;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97" name="Google Shape;2397;p14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2200">
                <a:latin typeface="Roboto Medium"/>
                <a:ea typeface="Roboto Medium"/>
                <a:cs typeface="Roboto Medium"/>
                <a:sym typeface="Roboto Medium"/>
              </a:rPr>
              <a:t>Activity</a:t>
            </a:r>
            <a:r>
              <a:rPr lang="en" sz="2200"/>
              <a:t>:</a:t>
            </a:r>
            <a:r>
              <a:rPr lang="en" sz="2200"/>
              <a:t> Decoding Hex Data in Tracy’s iPhone</a:t>
            </a:r>
            <a:endParaRPr sz="2200"/>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work through a few simple hex decodings. Then, you will work with a hex dump from Tracy’s iPhone data in the Encase image file.</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Instructions sent via Slack. </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1" name="Shape 2401"/>
        <p:cNvGrpSpPr/>
        <p:nvPr/>
      </p:nvGrpSpPr>
      <p:grpSpPr>
        <a:xfrm>
          <a:off x="0" y="0"/>
          <a:ext cx="0" cy="0"/>
          <a:chOff x="0" y="0"/>
          <a:chExt cx="0" cy="0"/>
        </a:xfrm>
      </p:grpSpPr>
      <p:sp>
        <p:nvSpPr>
          <p:cNvPr id="2402" name="Google Shape;2402;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03" name="Google Shape;2403;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04" name="Google Shape;2404;p143"/>
          <p:cNvSpPr txBox="1"/>
          <p:nvPr/>
        </p:nvSpPr>
        <p:spPr>
          <a:xfrm>
            <a:off x="2445000" y="3557450"/>
            <a:ext cx="4254000" cy="495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990000"/>
                </a:solidFill>
                <a:latin typeface="Roboto Mono"/>
                <a:ea typeface="Roboto Mono"/>
                <a:cs typeface="Roboto Mono"/>
                <a:sym typeface="Roboto Mono"/>
              </a:rPr>
              <a:t>Hex Data and Tracy’s Phone</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8" name="Shape 2408"/>
        <p:cNvGrpSpPr/>
        <p:nvPr/>
      </p:nvGrpSpPr>
      <p:grpSpPr>
        <a:xfrm>
          <a:off x="0" y="0"/>
          <a:ext cx="0" cy="0"/>
          <a:chOff x="0" y="0"/>
          <a:chExt cx="0" cy="0"/>
        </a:xfrm>
      </p:grpSpPr>
      <p:sp>
        <p:nvSpPr>
          <p:cNvPr id="2409" name="Google Shape;2409;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Decoding Hex Review:</a:t>
            </a:r>
            <a:endParaRPr/>
          </a:p>
        </p:txBody>
      </p:sp>
      <p:sp>
        <p:nvSpPr>
          <p:cNvPr id="2410" name="Google Shape;2410;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1200"/>
              </a:spcAft>
              <a:buNone/>
            </a:pPr>
            <a:r>
              <a:rPr b="1" lang="en">
                <a:solidFill>
                  <a:srgbClr val="24292E"/>
                </a:solidFill>
              </a:rPr>
              <a:t>Decode the following: </a:t>
            </a:r>
            <a:endParaRPr b="1"/>
          </a:p>
        </p:txBody>
      </p:sp>
      <p:sp>
        <p:nvSpPr>
          <p:cNvPr id="2411" name="Google Shape;2411;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2" name="Google Shape;2412;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13" name="Google Shape;2413;p14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800">
                <a:solidFill>
                  <a:srgbClr val="24292E"/>
                </a:solidFill>
                <a:latin typeface="Roboto Mono"/>
                <a:ea typeface="Roboto Mono"/>
                <a:cs typeface="Roboto Mono"/>
                <a:sym typeface="Roboto Mono"/>
              </a:rPr>
              <a:t>48 65 6c 6c 6f 20 57 6f 72 6c 64</a:t>
            </a:r>
            <a:r>
              <a:rPr lang="en" sz="1800">
                <a:solidFill>
                  <a:srgbClr val="24292E"/>
                </a:solidFill>
                <a:latin typeface="Roboto Mono"/>
                <a:ea typeface="Roboto Mono"/>
                <a:cs typeface="Roboto Mono"/>
                <a:sym typeface="Roboto Mono"/>
              </a:rPr>
              <a:t> </a:t>
            </a:r>
            <a:endParaRPr sz="1800">
              <a:solidFill>
                <a:srgbClr val="24292E"/>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800">
              <a:solidFill>
                <a:srgbClr val="24292E"/>
              </a:solidFill>
              <a:latin typeface="Roboto Mono"/>
              <a:ea typeface="Roboto Mono"/>
              <a:cs typeface="Roboto Mono"/>
              <a:sym typeface="Roboto Mono"/>
            </a:endParaRPr>
          </a:p>
          <a:p>
            <a:pPr indent="0" lvl="0" marL="0" rtl="0" algn="l">
              <a:lnSpc>
                <a:spcPct val="115000"/>
              </a:lnSpc>
              <a:spcBef>
                <a:spcPts val="300"/>
              </a:spcBef>
              <a:spcAft>
                <a:spcPts val="0"/>
              </a:spcAft>
              <a:buNone/>
            </a:pPr>
            <a:r>
              <a:rPr b="1" lang="en" sz="1800">
                <a:solidFill>
                  <a:srgbClr val="24292E"/>
                </a:solidFill>
                <a:latin typeface="Roboto Mono"/>
                <a:ea typeface="Roboto Mono"/>
                <a:cs typeface="Roboto Mono"/>
                <a:sym typeface="Roboto Mono"/>
              </a:rPr>
              <a:t>54 65 73 74 69 6e 67 20 31 32 33 21</a:t>
            </a:r>
            <a:r>
              <a:rPr lang="en" sz="1800">
                <a:solidFill>
                  <a:srgbClr val="24292E"/>
                </a:solidFill>
                <a:latin typeface="Roboto Mono"/>
                <a:ea typeface="Roboto Mono"/>
                <a:cs typeface="Roboto Mono"/>
                <a:sym typeface="Roboto Mono"/>
              </a:rPr>
              <a:t> </a:t>
            </a:r>
            <a:endParaRPr sz="1800">
              <a:solidFill>
                <a:srgbClr val="24292E"/>
              </a:solidFill>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800">
              <a:solidFill>
                <a:srgbClr val="24292E"/>
              </a:solidFill>
              <a:latin typeface="Roboto Mono"/>
              <a:ea typeface="Roboto Mono"/>
              <a:cs typeface="Roboto Mono"/>
              <a:sym typeface="Roboto Mono"/>
            </a:endParaRPr>
          </a:p>
          <a:p>
            <a:pPr indent="0" lvl="0" marL="0" rtl="0" algn="l">
              <a:lnSpc>
                <a:spcPct val="115000"/>
              </a:lnSpc>
              <a:spcBef>
                <a:spcPts val="300"/>
              </a:spcBef>
              <a:spcAft>
                <a:spcPts val="0"/>
              </a:spcAft>
              <a:buNone/>
            </a:pPr>
            <a:r>
              <a:rPr b="1" lang="en" sz="1800">
                <a:solidFill>
                  <a:srgbClr val="24292E"/>
                </a:solidFill>
                <a:latin typeface="Roboto Mono"/>
                <a:ea typeface="Roboto Mono"/>
                <a:cs typeface="Roboto Mono"/>
                <a:sym typeface="Roboto Mono"/>
              </a:rPr>
              <a:t>41 6e 64 72 65 77</a:t>
            </a:r>
            <a:r>
              <a:rPr lang="en" sz="1800">
                <a:solidFill>
                  <a:srgbClr val="24292E"/>
                </a:solidFill>
                <a:latin typeface="Roboto Mono"/>
                <a:ea typeface="Roboto Mono"/>
                <a:cs typeface="Roboto Mono"/>
                <a:sym typeface="Roboto Mono"/>
              </a:rPr>
              <a:t> </a:t>
            </a:r>
            <a:endParaRPr sz="1800">
              <a:solidFill>
                <a:srgbClr val="24292E"/>
              </a:solidFill>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800">
              <a:solidFill>
                <a:srgbClr val="24292E"/>
              </a:solidFill>
              <a:latin typeface="Roboto Mono"/>
              <a:ea typeface="Roboto Mono"/>
              <a:cs typeface="Roboto Mono"/>
              <a:sym typeface="Roboto Mono"/>
            </a:endParaRPr>
          </a:p>
          <a:p>
            <a:pPr indent="0" lvl="0" marL="0" rtl="0" algn="l">
              <a:lnSpc>
                <a:spcPct val="115000"/>
              </a:lnSpc>
              <a:spcBef>
                <a:spcPts val="300"/>
              </a:spcBef>
              <a:spcAft>
                <a:spcPts val="0"/>
              </a:spcAft>
              <a:buNone/>
            </a:pPr>
            <a:r>
              <a:rPr b="1" lang="en" sz="1800">
                <a:solidFill>
                  <a:srgbClr val="24292E"/>
                </a:solidFill>
                <a:latin typeface="Roboto Mono"/>
                <a:ea typeface="Roboto Mono"/>
                <a:cs typeface="Roboto Mono"/>
                <a:sym typeface="Roboto Mono"/>
              </a:rPr>
              <a:t>31 20 32 20 33 20 34 20 35 20 36</a:t>
            </a:r>
            <a:r>
              <a:rPr lang="en" sz="1800">
                <a:solidFill>
                  <a:srgbClr val="24292E"/>
                </a:solidFill>
                <a:latin typeface="Roboto Mono"/>
                <a:ea typeface="Roboto Mono"/>
                <a:cs typeface="Roboto Mono"/>
                <a:sym typeface="Roboto Mono"/>
              </a:rPr>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7" name="Shape 2417"/>
        <p:cNvGrpSpPr/>
        <p:nvPr/>
      </p:nvGrpSpPr>
      <p:grpSpPr>
        <a:xfrm>
          <a:off x="0" y="0"/>
          <a:ext cx="0" cy="0"/>
          <a:chOff x="0" y="0"/>
          <a:chExt cx="0" cy="0"/>
        </a:xfrm>
      </p:grpSpPr>
      <p:sp>
        <p:nvSpPr>
          <p:cNvPr id="2418" name="Google Shape;2418;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Decoding Hex Review:</a:t>
            </a:r>
            <a:endParaRPr/>
          </a:p>
        </p:txBody>
      </p:sp>
      <p:sp>
        <p:nvSpPr>
          <p:cNvPr id="2419" name="Google Shape;2419;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1200"/>
              </a:spcAft>
              <a:buNone/>
            </a:pPr>
            <a:r>
              <a:rPr b="1" lang="en">
                <a:solidFill>
                  <a:srgbClr val="24292E"/>
                </a:solidFill>
              </a:rPr>
              <a:t>Decode the following: </a:t>
            </a:r>
            <a:endParaRPr b="1"/>
          </a:p>
        </p:txBody>
      </p:sp>
      <p:sp>
        <p:nvSpPr>
          <p:cNvPr id="2420" name="Google Shape;2420;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1" name="Google Shape;2421;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22" name="Google Shape;2422;p145"/>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800">
                <a:solidFill>
                  <a:srgbClr val="24292E"/>
                </a:solidFill>
                <a:latin typeface="Roboto Mono"/>
                <a:ea typeface="Roboto Mono"/>
                <a:cs typeface="Roboto Mono"/>
                <a:sym typeface="Roboto Mono"/>
              </a:rPr>
              <a:t>48 65 6c 6c 6f 20 57 6f 72 6c 64</a:t>
            </a:r>
            <a:r>
              <a:rPr lang="en" sz="1800">
                <a:solidFill>
                  <a:srgbClr val="24292E"/>
                </a:solidFill>
                <a:latin typeface="Roboto Mono"/>
                <a:ea typeface="Roboto Mono"/>
                <a:cs typeface="Roboto Mono"/>
                <a:sym typeface="Roboto Mono"/>
              </a:rPr>
              <a:t> = </a:t>
            </a:r>
            <a:r>
              <a:rPr lang="en" sz="1800">
                <a:solidFill>
                  <a:srgbClr val="24292E"/>
                </a:solidFill>
                <a:highlight>
                  <a:srgbClr val="FFFF00"/>
                </a:highlight>
                <a:latin typeface="Roboto Mono"/>
                <a:ea typeface="Roboto Mono"/>
                <a:cs typeface="Roboto Mono"/>
                <a:sym typeface="Roboto Mono"/>
              </a:rPr>
              <a:t>Hello World</a:t>
            </a:r>
            <a:endParaRPr sz="1800">
              <a:solidFill>
                <a:srgbClr val="24292E"/>
              </a:solidFill>
              <a:highlight>
                <a:srgbClr val="FFFF00"/>
              </a:highlight>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800">
              <a:solidFill>
                <a:srgbClr val="24292E"/>
              </a:solidFill>
              <a:latin typeface="Roboto Mono"/>
              <a:ea typeface="Roboto Mono"/>
              <a:cs typeface="Roboto Mono"/>
              <a:sym typeface="Roboto Mono"/>
            </a:endParaRPr>
          </a:p>
          <a:p>
            <a:pPr indent="0" lvl="0" marL="0" rtl="0" algn="l">
              <a:lnSpc>
                <a:spcPct val="115000"/>
              </a:lnSpc>
              <a:spcBef>
                <a:spcPts val="300"/>
              </a:spcBef>
              <a:spcAft>
                <a:spcPts val="0"/>
              </a:spcAft>
              <a:buNone/>
            </a:pPr>
            <a:r>
              <a:rPr b="1" lang="en" sz="1800">
                <a:solidFill>
                  <a:srgbClr val="24292E"/>
                </a:solidFill>
                <a:latin typeface="Roboto Mono"/>
                <a:ea typeface="Roboto Mono"/>
                <a:cs typeface="Roboto Mono"/>
                <a:sym typeface="Roboto Mono"/>
              </a:rPr>
              <a:t>54 65 73 74 69 6e 67 20 31 32 33 21</a:t>
            </a:r>
            <a:r>
              <a:rPr lang="en" sz="1800">
                <a:solidFill>
                  <a:srgbClr val="24292E"/>
                </a:solidFill>
                <a:latin typeface="Roboto Mono"/>
                <a:ea typeface="Roboto Mono"/>
                <a:cs typeface="Roboto Mono"/>
                <a:sym typeface="Roboto Mono"/>
              </a:rPr>
              <a:t> = </a:t>
            </a:r>
            <a:r>
              <a:rPr lang="en" sz="1800">
                <a:solidFill>
                  <a:srgbClr val="24292E"/>
                </a:solidFill>
                <a:highlight>
                  <a:srgbClr val="FFFF00"/>
                </a:highlight>
                <a:latin typeface="Roboto Mono"/>
                <a:ea typeface="Roboto Mono"/>
                <a:cs typeface="Roboto Mono"/>
                <a:sym typeface="Roboto Mono"/>
              </a:rPr>
              <a:t>Testing 123</a:t>
            </a:r>
            <a:r>
              <a:rPr lang="en" sz="1800">
                <a:solidFill>
                  <a:srgbClr val="24292E"/>
                </a:solidFill>
                <a:latin typeface="Roboto Mono"/>
                <a:ea typeface="Roboto Mono"/>
                <a:cs typeface="Roboto Mono"/>
                <a:sym typeface="Roboto Mono"/>
              </a:rPr>
              <a:t>!</a:t>
            </a:r>
            <a:endParaRPr sz="1800">
              <a:solidFill>
                <a:srgbClr val="24292E"/>
              </a:solidFill>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800">
              <a:solidFill>
                <a:srgbClr val="24292E"/>
              </a:solidFill>
              <a:latin typeface="Roboto Mono"/>
              <a:ea typeface="Roboto Mono"/>
              <a:cs typeface="Roboto Mono"/>
              <a:sym typeface="Roboto Mono"/>
            </a:endParaRPr>
          </a:p>
          <a:p>
            <a:pPr indent="0" lvl="0" marL="0" rtl="0" algn="l">
              <a:lnSpc>
                <a:spcPct val="115000"/>
              </a:lnSpc>
              <a:spcBef>
                <a:spcPts val="300"/>
              </a:spcBef>
              <a:spcAft>
                <a:spcPts val="0"/>
              </a:spcAft>
              <a:buNone/>
            </a:pPr>
            <a:r>
              <a:rPr b="1" lang="en" sz="1800">
                <a:solidFill>
                  <a:srgbClr val="24292E"/>
                </a:solidFill>
                <a:latin typeface="Roboto Mono"/>
                <a:ea typeface="Roboto Mono"/>
                <a:cs typeface="Roboto Mono"/>
                <a:sym typeface="Roboto Mono"/>
              </a:rPr>
              <a:t>41 6e 64 72 65 77</a:t>
            </a:r>
            <a:r>
              <a:rPr lang="en" sz="1800">
                <a:solidFill>
                  <a:srgbClr val="24292E"/>
                </a:solidFill>
                <a:latin typeface="Roboto Mono"/>
                <a:ea typeface="Roboto Mono"/>
                <a:cs typeface="Roboto Mono"/>
                <a:sym typeface="Roboto Mono"/>
              </a:rPr>
              <a:t> = </a:t>
            </a:r>
            <a:r>
              <a:rPr lang="en" sz="1800">
                <a:solidFill>
                  <a:srgbClr val="24292E"/>
                </a:solidFill>
                <a:highlight>
                  <a:srgbClr val="FFFF00"/>
                </a:highlight>
                <a:latin typeface="Roboto Mono"/>
                <a:ea typeface="Roboto Mono"/>
                <a:cs typeface="Roboto Mono"/>
                <a:sym typeface="Roboto Mono"/>
              </a:rPr>
              <a:t>Andrew</a:t>
            </a:r>
            <a:endParaRPr sz="1800">
              <a:solidFill>
                <a:srgbClr val="24292E"/>
              </a:solidFill>
              <a:highlight>
                <a:srgbClr val="FFFF00"/>
              </a:highlight>
              <a:latin typeface="Roboto Mono"/>
              <a:ea typeface="Roboto Mono"/>
              <a:cs typeface="Roboto Mono"/>
              <a:sym typeface="Roboto Mono"/>
            </a:endParaRPr>
          </a:p>
          <a:p>
            <a:pPr indent="0" lvl="0" marL="0" rtl="0" algn="l">
              <a:lnSpc>
                <a:spcPct val="115000"/>
              </a:lnSpc>
              <a:spcBef>
                <a:spcPts val="300"/>
              </a:spcBef>
              <a:spcAft>
                <a:spcPts val="0"/>
              </a:spcAft>
              <a:buNone/>
            </a:pPr>
            <a:r>
              <a:t/>
            </a:r>
            <a:endParaRPr sz="1800">
              <a:solidFill>
                <a:srgbClr val="24292E"/>
              </a:solidFill>
              <a:latin typeface="Roboto Mono"/>
              <a:ea typeface="Roboto Mono"/>
              <a:cs typeface="Roboto Mono"/>
              <a:sym typeface="Roboto Mono"/>
            </a:endParaRPr>
          </a:p>
          <a:p>
            <a:pPr indent="0" lvl="0" marL="0" rtl="0" algn="l">
              <a:lnSpc>
                <a:spcPct val="115000"/>
              </a:lnSpc>
              <a:spcBef>
                <a:spcPts val="300"/>
              </a:spcBef>
              <a:spcAft>
                <a:spcPts val="0"/>
              </a:spcAft>
              <a:buNone/>
            </a:pPr>
            <a:r>
              <a:rPr b="1" lang="en" sz="1800">
                <a:solidFill>
                  <a:srgbClr val="24292E"/>
                </a:solidFill>
                <a:latin typeface="Roboto Mono"/>
                <a:ea typeface="Roboto Mono"/>
                <a:cs typeface="Roboto Mono"/>
                <a:sym typeface="Roboto Mono"/>
              </a:rPr>
              <a:t>31 20 32 20 33 20 34 20 35 20 36</a:t>
            </a:r>
            <a:r>
              <a:rPr lang="en" sz="1800">
                <a:solidFill>
                  <a:srgbClr val="24292E"/>
                </a:solidFill>
                <a:latin typeface="Roboto Mono"/>
                <a:ea typeface="Roboto Mono"/>
                <a:cs typeface="Roboto Mono"/>
                <a:sym typeface="Roboto Mono"/>
              </a:rPr>
              <a:t> = </a:t>
            </a:r>
            <a:r>
              <a:rPr lang="en" sz="1800">
                <a:solidFill>
                  <a:srgbClr val="24292E"/>
                </a:solidFill>
                <a:highlight>
                  <a:srgbClr val="FFFF00"/>
                </a:highlight>
                <a:latin typeface="Roboto Mono"/>
                <a:ea typeface="Roboto Mono"/>
                <a:cs typeface="Roboto Mono"/>
                <a:sym typeface="Roboto Mono"/>
              </a:rPr>
              <a:t>1 2 3 4 5 6</a:t>
            </a:r>
            <a:endParaRPr sz="1800">
              <a:solidFill>
                <a:srgbClr val="24292E"/>
              </a:solidFill>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6" name="Shape 2426"/>
        <p:cNvGrpSpPr/>
        <p:nvPr/>
      </p:nvGrpSpPr>
      <p:grpSpPr>
        <a:xfrm>
          <a:off x="0" y="0"/>
          <a:ext cx="0" cy="0"/>
          <a:chOff x="0" y="0"/>
          <a:chExt cx="0" cy="0"/>
        </a:xfrm>
      </p:grpSpPr>
      <p:sp>
        <p:nvSpPr>
          <p:cNvPr id="2427" name="Google Shape;2427;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Decoding Hex</a:t>
            </a:r>
            <a:endParaRPr/>
          </a:p>
        </p:txBody>
      </p:sp>
      <p:sp>
        <p:nvSpPr>
          <p:cNvPr id="2428" name="Google Shape;2428;p1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Note</a:t>
            </a:r>
            <a:r>
              <a:rPr lang="en"/>
              <a:t>: Knowing that </a:t>
            </a:r>
            <a:r>
              <a:rPr lang="en">
                <a:latin typeface="Roboto Mono"/>
                <a:ea typeface="Roboto Mono"/>
                <a:cs typeface="Roboto Mono"/>
                <a:sym typeface="Roboto Mono"/>
              </a:rPr>
              <a:t>http</a:t>
            </a:r>
            <a:r>
              <a:rPr lang="en"/>
              <a:t> in hex is </a:t>
            </a:r>
            <a:r>
              <a:rPr lang="en">
                <a:latin typeface="Roboto Mono"/>
                <a:ea typeface="Roboto Mono"/>
                <a:cs typeface="Roboto Mono"/>
                <a:sym typeface="Roboto Mono"/>
              </a:rPr>
              <a:t>68 74 74 70</a:t>
            </a:r>
            <a:r>
              <a:rPr lang="en"/>
              <a:t> , we can identify URLs in this hex sequence. </a:t>
            </a:r>
            <a:endParaRPr/>
          </a:p>
        </p:txBody>
      </p:sp>
      <p:sp>
        <p:nvSpPr>
          <p:cNvPr id="2429" name="Google Shape;2429;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0" name="Google Shape;2430;p1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31" name="Google Shape;2431;p146"/>
          <p:cNvPicPr preferRelativeResize="0"/>
          <p:nvPr/>
        </p:nvPicPr>
        <p:blipFill>
          <a:blip r:embed="rId3">
            <a:alphaModFix/>
          </a:blip>
          <a:stretch>
            <a:fillRect/>
          </a:stretch>
        </p:blipFill>
        <p:spPr>
          <a:xfrm>
            <a:off x="1632586" y="1339925"/>
            <a:ext cx="5878824" cy="3419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5" name="Shape 2435"/>
        <p:cNvGrpSpPr/>
        <p:nvPr/>
      </p:nvGrpSpPr>
      <p:grpSpPr>
        <a:xfrm>
          <a:off x="0" y="0"/>
          <a:ext cx="0" cy="0"/>
          <a:chOff x="0" y="0"/>
          <a:chExt cx="0" cy="0"/>
        </a:xfrm>
      </p:grpSpPr>
      <p:sp>
        <p:nvSpPr>
          <p:cNvPr id="2436" name="Google Shape;2436;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Decoding Hex</a:t>
            </a:r>
            <a:endParaRPr/>
          </a:p>
        </p:txBody>
      </p:sp>
      <p:sp>
        <p:nvSpPr>
          <p:cNvPr id="2437" name="Google Shape;2437;p14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Which URLs did you find?</a:t>
            </a:r>
            <a:endParaRPr/>
          </a:p>
        </p:txBody>
      </p:sp>
      <p:sp>
        <p:nvSpPr>
          <p:cNvPr id="2438" name="Google Shape;2438;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9" name="Google Shape;2439;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3" name="Shape 2443"/>
        <p:cNvGrpSpPr/>
        <p:nvPr/>
      </p:nvGrpSpPr>
      <p:grpSpPr>
        <a:xfrm>
          <a:off x="0" y="0"/>
          <a:ext cx="0" cy="0"/>
          <a:chOff x="0" y="0"/>
          <a:chExt cx="0" cy="0"/>
        </a:xfrm>
      </p:grpSpPr>
      <p:sp>
        <p:nvSpPr>
          <p:cNvPr id="2444" name="Google Shape;2444;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Decoding Hex</a:t>
            </a:r>
            <a:endParaRPr/>
          </a:p>
        </p:txBody>
      </p:sp>
      <p:sp>
        <p:nvSpPr>
          <p:cNvPr id="2445" name="Google Shape;2445;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Which URLs did you find?</a:t>
            </a:r>
            <a:endParaRPr/>
          </a:p>
        </p:txBody>
      </p:sp>
      <p:sp>
        <p:nvSpPr>
          <p:cNvPr id="2446" name="Google Shape;2446;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7" name="Google Shape;2447;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48" name="Google Shape;2448;p148"/>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latin typeface="Roboto Mono"/>
                <a:ea typeface="Roboto Mono"/>
                <a:cs typeface="Roboto Mono"/>
                <a:sym typeface="Roboto Mono"/>
              </a:rPr>
              <a:t>https://plus.google.com/app/plus/mp/571/#~loop:view=activity&amp;aid=z13sefxiuunsefxry04cjlhqczrgfh4b51k</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a:latin typeface="Roboto Mono"/>
                <a:ea typeface="Roboto Mono"/>
                <a:cs typeface="Roboto Mono"/>
                <a:sym typeface="Roboto Mono"/>
              </a:rPr>
              <a:t>https://plus.google.com/app/plus/oob/mp/571/?login=1</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a:latin typeface="Roboto Mono"/>
                <a:ea typeface="Roboto Mono"/>
                <a:cs typeface="Roboto Mono"/>
                <a:sym typeface="Roboto Mono"/>
              </a:rPr>
              <a:t>https://plus.google.com/app/plus/mp/571/?login=1</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a:latin typeface="Roboto Mono"/>
                <a:ea typeface="Roboto Mono"/>
                <a:cs typeface="Roboto Mono"/>
                <a:sym typeface="Roboto Mono"/>
              </a:rPr>
              <a:t>https://plus.google.com/app/plus/oob/mp/571/?login=1</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a:latin typeface="Roboto Mono"/>
                <a:ea typeface="Roboto Mono"/>
                <a:cs typeface="Roboto Mono"/>
                <a:sym typeface="Roboto Mono"/>
              </a:rPr>
              <a:t>https://accounts.google.com/ServiceLoginAuth</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a:latin typeface="Roboto Mono"/>
                <a:ea typeface="Roboto Mono"/>
                <a:cs typeface="Roboto Mono"/>
                <a:sym typeface="Roboto Mono"/>
              </a:rPr>
              <a:t>https://plus.google.com/app/plus/mp/571/?login=1</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a:latin typeface="Roboto Mono"/>
                <a:ea typeface="Roboto Mono"/>
                <a:cs typeface="Roboto Mono"/>
                <a:sym typeface="Roboto Mono"/>
              </a:rPr>
              <a:t>http://www.google.com/search?q=gorgonzola&amp;ie=UTF-8&amp;oe=UTF-8&amp;hl=en&amp;client=safari</a:t>
            </a:r>
            <a:endParaRPr>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2" name="Shape 2452"/>
        <p:cNvGrpSpPr/>
        <p:nvPr/>
      </p:nvGrpSpPr>
      <p:grpSpPr>
        <a:xfrm>
          <a:off x="0" y="0"/>
          <a:ext cx="0" cy="0"/>
          <a:chOff x="0" y="0"/>
          <a:chExt cx="0" cy="0"/>
        </a:xfrm>
      </p:grpSpPr>
      <p:sp>
        <p:nvSpPr>
          <p:cNvPr id="2453" name="Google Shape;2453;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Decoding Hex</a:t>
            </a:r>
            <a:endParaRPr/>
          </a:p>
        </p:txBody>
      </p:sp>
      <p:sp>
        <p:nvSpPr>
          <p:cNvPr id="2454" name="Google Shape;2454;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do the URLs indicate?</a:t>
            </a:r>
            <a:endParaRPr/>
          </a:p>
        </p:txBody>
      </p:sp>
      <p:sp>
        <p:nvSpPr>
          <p:cNvPr id="2455" name="Google Shape;2455;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6" name="Google Shape;2456;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57" name="Google Shape;2457;p149"/>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SzPts val="1800"/>
              <a:buChar char="●"/>
            </a:pPr>
            <a:r>
              <a:rPr lang="en" sz="1800"/>
              <a:t>These URLs show that Tracy was browsing Google+. </a:t>
            </a:r>
            <a:endParaRPr sz="1800"/>
          </a:p>
          <a:p>
            <a:pPr indent="0" lvl="0" marL="457200" rtl="0" algn="l">
              <a:lnSpc>
                <a:spcPct val="150000"/>
              </a:lnSpc>
              <a:spcBef>
                <a:spcPts val="0"/>
              </a:spcBef>
              <a:spcAft>
                <a:spcPts val="0"/>
              </a:spcAft>
              <a:buNone/>
            </a:pPr>
            <a:r>
              <a:t/>
            </a:r>
            <a:endParaRPr sz="1800"/>
          </a:p>
          <a:p>
            <a:pPr indent="-342900" lvl="0" marL="457200" rtl="0" algn="l">
              <a:lnSpc>
                <a:spcPct val="150000"/>
              </a:lnSpc>
              <a:spcBef>
                <a:spcPts val="0"/>
              </a:spcBef>
              <a:spcAft>
                <a:spcPts val="0"/>
              </a:spcAft>
              <a:buSzPts val="1800"/>
              <a:buChar char="●"/>
            </a:pPr>
            <a:r>
              <a:rPr lang="en" sz="1800"/>
              <a:t>It's unclear from the browsing history alone, but the repeated visits to the `login` endpoint </a:t>
            </a:r>
            <a:r>
              <a:rPr i="1" lang="en" sz="1800"/>
              <a:t>may </a:t>
            </a:r>
            <a:r>
              <a:rPr lang="en" sz="1800"/>
              <a:t>suggest  an attempt to break into an account (as opposed to a single successful login).</a:t>
            </a:r>
            <a:endParaRPr sz="1800"/>
          </a:p>
          <a:p>
            <a:pPr indent="0" lvl="0" marL="457200" rtl="0" algn="l">
              <a:lnSpc>
                <a:spcPct val="150000"/>
              </a:lnSpc>
              <a:spcBef>
                <a:spcPts val="0"/>
              </a:spcBef>
              <a:spcAft>
                <a:spcPts val="0"/>
              </a:spcAft>
              <a:buNone/>
            </a:pPr>
            <a:r>
              <a:t/>
            </a:r>
            <a:endParaRPr sz="1800"/>
          </a:p>
          <a:p>
            <a:pPr indent="-342900" lvl="0" marL="457200" rtl="0" algn="l">
              <a:lnSpc>
                <a:spcPct val="115000"/>
              </a:lnSpc>
              <a:spcBef>
                <a:spcPts val="300"/>
              </a:spcBef>
              <a:spcAft>
                <a:spcPts val="0"/>
              </a:spcAft>
              <a:buClr>
                <a:srgbClr val="24292E"/>
              </a:buClr>
              <a:buSzPts val="1800"/>
              <a:buChar char="●"/>
            </a:pPr>
            <a:r>
              <a:rPr lang="en" sz="1800">
                <a:solidFill>
                  <a:srgbClr val="24292E"/>
                </a:solidFill>
              </a:rPr>
              <a:t>And the final URL indicates that Tracy searched for "Gorgonzola" on Google, using her Safari web browser.</a:t>
            </a:r>
            <a:endParaRPr sz="1800">
              <a:solidFill>
                <a:srgbClr val="24292E"/>
              </a:solidFill>
            </a:endParaRPr>
          </a:p>
          <a:p>
            <a:pPr indent="0" lvl="0" marL="0" rtl="0" algn="l">
              <a:lnSpc>
                <a:spcPct val="115000"/>
              </a:lnSpc>
              <a:spcBef>
                <a:spcPts val="1200"/>
              </a:spcBef>
              <a:spcAft>
                <a:spcPts val="0"/>
              </a:spcAft>
              <a:buNone/>
            </a:pPr>
            <a:r>
              <a:t/>
            </a:r>
            <a:endParaRPr sz="1200">
              <a:solidFill>
                <a:srgbClr val="24292E"/>
              </a:solidFill>
              <a:latin typeface="Arial"/>
              <a:ea typeface="Arial"/>
              <a:cs typeface="Arial"/>
              <a:sym typeface="Arial"/>
            </a:endParaRPr>
          </a:p>
          <a:p>
            <a:pPr indent="0" lvl="0" marL="0" rtl="0" algn="l">
              <a:lnSpc>
                <a:spcPct val="150000"/>
              </a:lnSpc>
              <a:spcBef>
                <a:spcPts val="120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spcBef>
                <a:spcPts val="0"/>
              </a:spcBef>
              <a:spcAft>
                <a:spcPts val="8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1" name="Shape 2461"/>
        <p:cNvGrpSpPr/>
        <p:nvPr/>
      </p:nvGrpSpPr>
      <p:grpSpPr>
        <a:xfrm>
          <a:off x="0" y="0"/>
          <a:ext cx="0" cy="0"/>
          <a:chOff x="0" y="0"/>
          <a:chExt cx="0" cy="0"/>
        </a:xfrm>
      </p:grpSpPr>
      <p:sp>
        <p:nvSpPr>
          <p:cNvPr id="2462" name="Google Shape;2462;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Decoding Hex</a:t>
            </a:r>
            <a:endParaRPr/>
          </a:p>
        </p:txBody>
      </p:sp>
      <p:sp>
        <p:nvSpPr>
          <p:cNvPr id="2463" name="Google Shape;2463;p15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How Browsing Data can be used: </a:t>
            </a:r>
            <a:endParaRPr/>
          </a:p>
        </p:txBody>
      </p:sp>
      <p:sp>
        <p:nvSpPr>
          <p:cNvPr id="2464" name="Google Shape;2464;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65" name="Google Shape;2465;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66" name="Google Shape;2466;p150"/>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330200" lvl="0" marL="457200" rtl="0" algn="l">
              <a:lnSpc>
                <a:spcPct val="115000"/>
              </a:lnSpc>
              <a:spcBef>
                <a:spcPts val="0"/>
              </a:spcBef>
              <a:spcAft>
                <a:spcPts val="0"/>
              </a:spcAft>
              <a:buClr>
                <a:srgbClr val="24292E"/>
              </a:buClr>
              <a:buSzPts val="1600"/>
              <a:buChar char="●"/>
            </a:pPr>
            <a:r>
              <a:rPr lang="en" sz="1600">
                <a:solidFill>
                  <a:srgbClr val="24292E"/>
                </a:solidFill>
              </a:rPr>
              <a:t>Browsing history, along with timestamps, could provide an alibi for Tracy</a:t>
            </a:r>
            <a:endParaRPr sz="1600">
              <a:solidFill>
                <a:srgbClr val="24292E"/>
              </a:solidFill>
            </a:endParaRPr>
          </a:p>
          <a:p>
            <a:pPr indent="0" lvl="0" marL="0" rtl="0" algn="l">
              <a:lnSpc>
                <a:spcPct val="115000"/>
              </a:lnSpc>
              <a:spcBef>
                <a:spcPts val="0"/>
              </a:spcBef>
              <a:spcAft>
                <a:spcPts val="0"/>
              </a:spcAft>
              <a:buNone/>
            </a:pPr>
            <a:r>
              <a:t/>
            </a:r>
            <a:endParaRPr sz="1600">
              <a:solidFill>
                <a:srgbClr val="24292E"/>
              </a:solidFill>
            </a:endParaRPr>
          </a:p>
          <a:p>
            <a:pPr indent="-330200" lvl="0" marL="457200" rtl="0" algn="l">
              <a:lnSpc>
                <a:spcPct val="115000"/>
              </a:lnSpc>
              <a:spcBef>
                <a:spcPts val="300"/>
              </a:spcBef>
              <a:spcAft>
                <a:spcPts val="0"/>
              </a:spcAft>
              <a:buClr>
                <a:srgbClr val="24292E"/>
              </a:buClr>
              <a:buSzPts val="1600"/>
              <a:buChar char="●"/>
            </a:pPr>
            <a:r>
              <a:rPr lang="en" sz="1600">
                <a:solidFill>
                  <a:srgbClr val="24292E"/>
                </a:solidFill>
              </a:rPr>
              <a:t>Visiting peoples' Google+ profiles proves Tracy is in contact with them. </a:t>
            </a:r>
            <a:endParaRPr sz="1600">
              <a:solidFill>
                <a:srgbClr val="24292E"/>
              </a:solidFill>
            </a:endParaRPr>
          </a:p>
          <a:p>
            <a:pPr indent="-330200" lvl="1" marL="914400" rtl="0" algn="l">
              <a:lnSpc>
                <a:spcPct val="115000"/>
              </a:lnSpc>
              <a:spcBef>
                <a:spcPts val="0"/>
              </a:spcBef>
              <a:spcAft>
                <a:spcPts val="0"/>
              </a:spcAft>
              <a:buClr>
                <a:srgbClr val="24292E"/>
              </a:buClr>
              <a:buSzPts val="1600"/>
              <a:buChar char="○"/>
            </a:pPr>
            <a:r>
              <a:rPr lang="en" sz="1600">
                <a:solidFill>
                  <a:srgbClr val="24292E"/>
                </a:solidFill>
              </a:rPr>
              <a:t>This can be used as evidence that she knows someone she claims not to or to prove a link to another party in the investigation— a common objective when building conspiracy cases.</a:t>
            </a:r>
            <a:endParaRPr sz="1600">
              <a:solidFill>
                <a:srgbClr val="24292E"/>
              </a:solidFill>
            </a:endParaRPr>
          </a:p>
          <a:p>
            <a:pPr indent="0" lvl="0" marL="0" rtl="0" algn="l">
              <a:lnSpc>
                <a:spcPct val="115000"/>
              </a:lnSpc>
              <a:spcBef>
                <a:spcPts val="300"/>
              </a:spcBef>
              <a:spcAft>
                <a:spcPts val="0"/>
              </a:spcAft>
              <a:buNone/>
            </a:pPr>
            <a:r>
              <a:t/>
            </a:r>
            <a:endParaRPr sz="1600">
              <a:solidFill>
                <a:srgbClr val="24292E"/>
              </a:solidFill>
            </a:endParaRPr>
          </a:p>
          <a:p>
            <a:pPr indent="-330200" lvl="0" marL="457200" rtl="0" algn="l">
              <a:lnSpc>
                <a:spcPct val="115000"/>
              </a:lnSpc>
              <a:spcBef>
                <a:spcPts val="300"/>
              </a:spcBef>
              <a:spcAft>
                <a:spcPts val="0"/>
              </a:spcAft>
              <a:buClr>
                <a:srgbClr val="24292E"/>
              </a:buClr>
              <a:buSzPts val="1600"/>
              <a:buChar char="●"/>
            </a:pPr>
            <a:r>
              <a:rPr lang="en" sz="1600">
                <a:solidFill>
                  <a:srgbClr val="24292E"/>
                </a:solidFill>
              </a:rPr>
              <a:t>Browsing history provides clues as to Tracy's interests. </a:t>
            </a:r>
            <a:endParaRPr sz="1600">
              <a:solidFill>
                <a:srgbClr val="24292E"/>
              </a:solidFill>
            </a:endParaRPr>
          </a:p>
          <a:p>
            <a:pPr indent="-330200" lvl="1" marL="914400" rtl="0" algn="l">
              <a:lnSpc>
                <a:spcPct val="115000"/>
              </a:lnSpc>
              <a:spcBef>
                <a:spcPts val="0"/>
              </a:spcBef>
              <a:spcAft>
                <a:spcPts val="0"/>
              </a:spcAft>
              <a:buClr>
                <a:srgbClr val="24292E"/>
              </a:buClr>
              <a:buSzPts val="1600"/>
              <a:buChar char="○"/>
            </a:pPr>
            <a:r>
              <a:rPr lang="en" sz="1600">
                <a:solidFill>
                  <a:srgbClr val="24292E"/>
                </a:solidFill>
              </a:rPr>
              <a:t>Searches related to the crime under investigation can be used as evidence against her. </a:t>
            </a:r>
            <a:endParaRPr sz="1600">
              <a:solidFill>
                <a:srgbClr val="24292E"/>
              </a:solidFill>
            </a:endParaRPr>
          </a:p>
          <a:p>
            <a:pPr indent="-330200" lvl="1" marL="914400" rtl="0" algn="l">
              <a:lnSpc>
                <a:spcPct val="115000"/>
              </a:lnSpc>
              <a:spcBef>
                <a:spcPts val="0"/>
              </a:spcBef>
              <a:spcAft>
                <a:spcPts val="0"/>
              </a:spcAft>
              <a:buClr>
                <a:srgbClr val="24292E"/>
              </a:buClr>
              <a:buSzPts val="1600"/>
              <a:buChar char="○"/>
            </a:pPr>
            <a:r>
              <a:rPr lang="en" sz="1600">
                <a:solidFill>
                  <a:srgbClr val="24292E"/>
                </a:solidFill>
              </a:rPr>
              <a:t>For instance: demonstrating that an individual accused of developing improvised explosives indeed downloaded improvised explosive handbooks is strong evidence against them.</a:t>
            </a:r>
            <a:endParaRPr sz="1600">
              <a:solidFill>
                <a:srgbClr val="24292E"/>
              </a:solidFill>
            </a:endParaRPr>
          </a:p>
          <a:p>
            <a:pPr indent="0" lvl="0" marL="0" rtl="0" algn="l">
              <a:spcBef>
                <a:spcPts val="0"/>
              </a:spcBef>
              <a:spcAft>
                <a:spcPts val="800"/>
              </a:spcAft>
              <a:buNone/>
            </a:pPr>
            <a:r>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0" name="Shape 2470"/>
        <p:cNvGrpSpPr/>
        <p:nvPr/>
      </p:nvGrpSpPr>
      <p:grpSpPr>
        <a:xfrm>
          <a:off x="0" y="0"/>
          <a:ext cx="0" cy="0"/>
          <a:chOff x="0" y="0"/>
          <a:chExt cx="0" cy="0"/>
        </a:xfrm>
      </p:grpSpPr>
      <p:sp>
        <p:nvSpPr>
          <p:cNvPr id="2471" name="Google Shape;2471;p15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45 Minutes</a:t>
            </a:r>
            <a:endParaRPr/>
          </a:p>
        </p:txBody>
      </p:sp>
      <p:sp>
        <p:nvSpPr>
          <p:cNvPr id="2472" name="Google Shape;2472;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73" name="Google Shape;2473;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74" name="Google Shape;2474;p15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What was Tracy’s Involvement?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work in groups to finish documenting their finding and conclusions.</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latin typeface="Roboto Light"/>
              <a:ea typeface="Roboto Light"/>
              <a:cs typeface="Roboto Light"/>
              <a:sym typeface="Roboto Light"/>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en"/>
              <a:t>Instructions sent via Slack.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2" name="Shape 2062"/>
        <p:cNvGrpSpPr/>
        <p:nvPr/>
      </p:nvGrpSpPr>
      <p:grpSpPr>
        <a:xfrm>
          <a:off x="0" y="0"/>
          <a:ext cx="0" cy="0"/>
          <a:chOff x="0" y="0"/>
          <a:chExt cx="0" cy="0"/>
        </a:xfrm>
      </p:grpSpPr>
      <p:sp>
        <p:nvSpPr>
          <p:cNvPr id="2063" name="Google Shape;2063;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Review</a:t>
            </a:r>
            <a:endParaRPr/>
          </a:p>
        </p:txBody>
      </p:sp>
      <p:sp>
        <p:nvSpPr>
          <p:cNvPr id="2064" name="Google Shape;2064;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Exporting the INBOX.mbox directory. </a:t>
            </a:r>
            <a:endParaRPr/>
          </a:p>
        </p:txBody>
      </p:sp>
      <p:sp>
        <p:nvSpPr>
          <p:cNvPr id="2065" name="Google Shape;2065;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6" name="Google Shape;2066;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67" name="Google Shape;2067;p107"/>
          <p:cNvPicPr preferRelativeResize="0"/>
          <p:nvPr/>
        </p:nvPicPr>
        <p:blipFill>
          <a:blip r:embed="rId3">
            <a:alphaModFix/>
          </a:blip>
          <a:stretch>
            <a:fillRect/>
          </a:stretch>
        </p:blipFill>
        <p:spPr>
          <a:xfrm>
            <a:off x="152400" y="1905950"/>
            <a:ext cx="8839202" cy="133159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8" name="Shape 2478"/>
        <p:cNvGrpSpPr/>
        <p:nvPr/>
      </p:nvGrpSpPr>
      <p:grpSpPr>
        <a:xfrm>
          <a:off x="0" y="0"/>
          <a:ext cx="0" cy="0"/>
          <a:chOff x="0" y="0"/>
          <a:chExt cx="0" cy="0"/>
        </a:xfrm>
      </p:grpSpPr>
      <p:sp>
        <p:nvSpPr>
          <p:cNvPr id="2479" name="Google Shape;2479;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80" name="Google Shape;2480;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1" name="Google Shape;2481;p152"/>
          <p:cNvSpPr txBox="1"/>
          <p:nvPr/>
        </p:nvSpPr>
        <p:spPr>
          <a:xfrm>
            <a:off x="2445000" y="3557450"/>
            <a:ext cx="4254000" cy="125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990000"/>
                </a:solidFill>
                <a:latin typeface="Roboto Mono"/>
                <a:ea typeface="Roboto Mono"/>
                <a:cs typeface="Roboto Mono"/>
                <a:sym typeface="Roboto Mono"/>
              </a:rPr>
              <a:t>What’s in Tracy’s Emails?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5" name="Shape 2485"/>
        <p:cNvGrpSpPr/>
        <p:nvPr/>
      </p:nvGrpSpPr>
      <p:grpSpPr>
        <a:xfrm>
          <a:off x="0" y="0"/>
          <a:ext cx="0" cy="0"/>
          <a:chOff x="0" y="0"/>
          <a:chExt cx="0" cy="0"/>
        </a:xfrm>
      </p:grpSpPr>
      <p:sp>
        <p:nvSpPr>
          <p:cNvPr id="2486" name="Google Shape;2486;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Let’s Review: Case Scenario </a:t>
            </a:r>
            <a:endParaRPr/>
          </a:p>
        </p:txBody>
      </p:sp>
      <p:sp>
        <p:nvSpPr>
          <p:cNvPr id="2487" name="Google Shape;2487;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488" name="Google Shape;2488;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89" name="Google Shape;2489;p153"/>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What was Tracy’s Involvement in the case?</a:t>
            </a:r>
            <a:endParaRPr sz="1800"/>
          </a:p>
        </p:txBody>
      </p:sp>
      <p:sp>
        <p:nvSpPr>
          <p:cNvPr id="2490" name="Google Shape;2490;p153"/>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Who else is a person of interest?</a:t>
            </a:r>
            <a:endParaRPr sz="1800"/>
          </a:p>
        </p:txBody>
      </p:sp>
      <p:sp>
        <p:nvSpPr>
          <p:cNvPr id="2491" name="Google Shape;2491;p153"/>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What evidence did they gather?</a:t>
            </a:r>
            <a:endParaRPr sz="1800"/>
          </a:p>
        </p:txBody>
      </p:sp>
      <p:sp>
        <p:nvSpPr>
          <p:cNvPr id="2492" name="Google Shape;2492;p153"/>
          <p:cNvSpPr/>
          <p:nvPr/>
        </p:nvSpPr>
        <p:spPr>
          <a:xfrm>
            <a:off x="323150" y="3830700"/>
            <a:ext cx="8678100" cy="828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Light"/>
                <a:ea typeface="Roboto Light"/>
                <a:cs typeface="Roboto Light"/>
                <a:sym typeface="Roboto Light"/>
              </a:rPr>
              <a:t>Any Questions?</a:t>
            </a:r>
            <a:endParaRPr sz="2400">
              <a:latin typeface="Roboto Light"/>
              <a:ea typeface="Roboto Light"/>
              <a:cs typeface="Roboto Light"/>
              <a:sym typeface="Roboto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6" name="Shape 2496"/>
        <p:cNvGrpSpPr/>
        <p:nvPr/>
      </p:nvGrpSpPr>
      <p:grpSpPr>
        <a:xfrm>
          <a:off x="0" y="0"/>
          <a:ext cx="0" cy="0"/>
          <a:chOff x="0" y="0"/>
          <a:chExt cx="0" cy="0"/>
        </a:xfrm>
      </p:grpSpPr>
      <p:sp>
        <p:nvSpPr>
          <p:cNvPr id="2497" name="Google Shape;2497;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498" name="Google Shape;2498;p1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499" name="Google Shape;2499;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00" name="Google Shape;2500;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01" name="Google Shape;2501;p154"/>
          <p:cNvSpPr txBox="1"/>
          <p:nvPr/>
        </p:nvSpPr>
        <p:spPr>
          <a:xfrm>
            <a:off x="333375" y="1266825"/>
            <a:ext cx="8619300" cy="34896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Use Autopsy to view and tag evidence from emails. </a:t>
            </a:r>
            <a:endParaRPr sz="2000">
              <a:solidFill>
                <a:schemeClr val="dk1"/>
              </a:solidFill>
              <a:latin typeface="Roboto Light"/>
              <a:ea typeface="Roboto Light"/>
              <a:cs typeface="Roboto Light"/>
              <a:sym typeface="Roboto Light"/>
            </a:endParaRPr>
          </a:p>
          <a:p>
            <a:pPr indent="-355600" lvl="0" marL="457200" rtl="0" algn="l">
              <a:lnSpc>
                <a:spcPct val="150000"/>
              </a:lnSpc>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Analyze SMS messages offline in Kali Linux. </a:t>
            </a:r>
            <a:endParaRPr sz="2000">
              <a:solidFill>
                <a:schemeClr val="dk1"/>
              </a:solidFill>
              <a:latin typeface="Roboto Light"/>
              <a:ea typeface="Roboto Light"/>
              <a:cs typeface="Roboto Light"/>
              <a:sym typeface="Roboto Light"/>
            </a:endParaRPr>
          </a:p>
          <a:p>
            <a:pPr indent="-355600" lvl="0" marL="457200" rtl="0" algn="l">
              <a:lnSpc>
                <a:spcPct val="150000"/>
              </a:lnSpc>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Decode hex data in the iPhone image</a:t>
            </a:r>
            <a:endParaRPr sz="2000">
              <a:solidFill>
                <a:schemeClr val="dk1"/>
              </a:solidFill>
              <a:latin typeface="Roboto Light"/>
              <a:ea typeface="Roboto Light"/>
              <a:cs typeface="Roboto Light"/>
              <a:sym typeface="Roboto Light"/>
            </a:endParaRPr>
          </a:p>
          <a:p>
            <a:pPr indent="-355600" lvl="0" marL="457200" rtl="0" algn="l">
              <a:lnSpc>
                <a:spcPct val="150000"/>
              </a:lnSpc>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Prepare a preliminary report using the </a:t>
            </a:r>
            <a:r>
              <a:rPr i="1" lang="en" sz="2000">
                <a:solidFill>
                  <a:schemeClr val="dk1"/>
                </a:solidFill>
                <a:latin typeface="Roboto Light"/>
                <a:ea typeface="Roboto Light"/>
                <a:cs typeface="Roboto Light"/>
                <a:sym typeface="Roboto Light"/>
              </a:rPr>
              <a:t>Group Evidence Worksheet.</a:t>
            </a:r>
            <a:endParaRPr sz="2000">
              <a:solidFill>
                <a:schemeClr val="dk1"/>
              </a:solidFill>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2000">
              <a:latin typeface="Roboto Light"/>
              <a:ea typeface="Roboto Light"/>
              <a:cs typeface="Roboto Light"/>
              <a:sym typeface="Roboto Light"/>
            </a:endParaRPr>
          </a:p>
        </p:txBody>
      </p:sp>
      <p:sp>
        <p:nvSpPr>
          <p:cNvPr id="2502" name="Google Shape;2502;p154"/>
          <p:cNvSpPr/>
          <p:nvPr/>
        </p:nvSpPr>
        <p:spPr>
          <a:xfrm>
            <a:off x="430175" y="1360450"/>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54"/>
          <p:cNvSpPr/>
          <p:nvPr/>
        </p:nvSpPr>
        <p:spPr>
          <a:xfrm>
            <a:off x="430175" y="1812888"/>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54"/>
          <p:cNvSpPr/>
          <p:nvPr/>
        </p:nvSpPr>
        <p:spPr>
          <a:xfrm>
            <a:off x="430175" y="2265325"/>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54"/>
          <p:cNvSpPr/>
          <p:nvPr/>
        </p:nvSpPr>
        <p:spPr>
          <a:xfrm>
            <a:off x="430175" y="2717750"/>
            <a:ext cx="355500" cy="3555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1" name="Shape 2071"/>
        <p:cNvGrpSpPr/>
        <p:nvPr/>
      </p:nvGrpSpPr>
      <p:grpSpPr>
        <a:xfrm>
          <a:off x="0" y="0"/>
          <a:ext cx="0" cy="0"/>
          <a:chOff x="0" y="0"/>
          <a:chExt cx="0" cy="0"/>
        </a:xfrm>
      </p:grpSpPr>
      <p:sp>
        <p:nvSpPr>
          <p:cNvPr id="2072" name="Google Shape;2072;p108"/>
          <p:cNvSpPr txBox="1"/>
          <p:nvPr>
            <p:ph type="title"/>
          </p:nvPr>
        </p:nvSpPr>
        <p:spPr>
          <a:xfrm>
            <a:off x="274350" y="18688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“What’s in Tracy’s Emails?”</a:t>
            </a:r>
            <a:endParaRPr i="1"/>
          </a:p>
          <a:p>
            <a:pPr indent="0" lvl="0" marL="0" rtl="0" algn="ctr">
              <a:spcBef>
                <a:spcPts val="0"/>
              </a:spcBef>
              <a:spcAft>
                <a:spcPts val="0"/>
              </a:spcAft>
              <a:buNone/>
            </a:pPr>
            <a:r>
              <a:t/>
            </a:r>
            <a:endParaRPr>
              <a:solidFill>
                <a:srgbClr val="990000"/>
              </a:solidFill>
              <a:latin typeface="Roboto Mono"/>
              <a:ea typeface="Roboto Mono"/>
              <a:cs typeface="Roboto Mono"/>
              <a:sym typeface="Roboto Mono"/>
            </a:endParaRPr>
          </a:p>
        </p:txBody>
      </p:sp>
      <p:sp>
        <p:nvSpPr>
          <p:cNvPr id="2073" name="Google Shape;2073;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74" name="Google Shape;2074;p10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75" name="Google Shape;2075;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sp>
        <p:nvSpPr>
          <p:cNvPr id="2080" name="Google Shape;2080;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81" name="Google Shape;2081;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2" name="Google Shape;2082;p10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What’s in Tracy’s Emails?</a:t>
            </a:r>
            <a:endParaRPr>
              <a:solidFill>
                <a:srgbClr val="F1C232"/>
              </a:solidFill>
            </a:endParaRPr>
          </a:p>
        </p:txBody>
      </p:sp>
      <p:sp>
        <p:nvSpPr>
          <p:cNvPr id="2083" name="Google Shape;2083;p109"/>
          <p:cNvSpPr txBox="1"/>
          <p:nvPr/>
        </p:nvSpPr>
        <p:spPr>
          <a:xfrm>
            <a:off x="2626675" y="1272150"/>
            <a:ext cx="28005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73763"/>
                </a:solidFill>
                <a:latin typeface="Roboto Mono"/>
                <a:ea typeface="Roboto Mono"/>
                <a:cs typeface="Roboto Mono"/>
                <a:sym typeface="Roboto Mono"/>
              </a:rPr>
              <a:t>INBOX.mbox/Messages</a:t>
            </a:r>
            <a:endParaRPr sz="1800">
              <a:solidFill>
                <a:srgbClr val="073763"/>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7" name="Shape 2087"/>
        <p:cNvGrpSpPr/>
        <p:nvPr/>
      </p:nvGrpSpPr>
      <p:grpSpPr>
        <a:xfrm>
          <a:off x="0" y="0"/>
          <a:ext cx="0" cy="0"/>
          <a:chOff x="0" y="0"/>
          <a:chExt cx="0" cy="0"/>
        </a:xfrm>
      </p:grpSpPr>
      <p:sp>
        <p:nvSpPr>
          <p:cNvPr id="2088" name="Google Shape;2088;p110"/>
          <p:cNvSpPr txBox="1"/>
          <p:nvPr>
            <p:ph idx="1" type="subTitle"/>
          </p:nvPr>
        </p:nvSpPr>
        <p:spPr>
          <a:xfrm>
            <a:off x="0" y="675975"/>
            <a:ext cx="7550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solidFill>
                  <a:schemeClr val="dk1"/>
                </a:solidFill>
              </a:rPr>
              <a:t>Displaying the email messages in the INBOX.mbox/Messages folder. </a:t>
            </a:r>
            <a:endParaRPr sz="1600"/>
          </a:p>
        </p:txBody>
      </p:sp>
      <p:sp>
        <p:nvSpPr>
          <p:cNvPr id="2089" name="Google Shape;2089;p110"/>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rgbClr val="24292E"/>
                </a:solidFill>
              </a:rPr>
              <a:t>Open a terminal window and cd to the directory that contains the INBOX.mbox directory.</a:t>
            </a:r>
            <a:endParaRPr sz="14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rgbClr val="24292E"/>
                </a:solidFill>
              </a:rPr>
              <a:t>cd to the Messages folder and display the .emlx files.</a:t>
            </a:r>
            <a:endParaRPr sz="14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090" name="Google Shape;2090;p110"/>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Instructor Demo</a:t>
            </a:r>
            <a:endParaRPr/>
          </a:p>
        </p:txBody>
      </p:sp>
      <p:sp>
        <p:nvSpPr>
          <p:cNvPr id="2091" name="Google Shape;2091;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2" name="Google Shape;2092;p110"/>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93" name="Google Shape;2093;p110"/>
          <p:cNvPicPr preferRelativeResize="0"/>
          <p:nvPr/>
        </p:nvPicPr>
        <p:blipFill>
          <a:blip r:embed="rId3">
            <a:alphaModFix/>
          </a:blip>
          <a:stretch>
            <a:fillRect/>
          </a:stretch>
        </p:blipFill>
        <p:spPr>
          <a:xfrm>
            <a:off x="93525" y="1183050"/>
            <a:ext cx="6816848" cy="1026925"/>
          </a:xfrm>
          <a:prstGeom prst="rect">
            <a:avLst/>
          </a:prstGeom>
          <a:noFill/>
          <a:ln>
            <a:noFill/>
          </a:ln>
        </p:spPr>
      </p:pic>
      <p:pic>
        <p:nvPicPr>
          <p:cNvPr id="2094" name="Google Shape;2094;p110"/>
          <p:cNvPicPr preferRelativeResize="0"/>
          <p:nvPr/>
        </p:nvPicPr>
        <p:blipFill>
          <a:blip r:embed="rId4">
            <a:alphaModFix/>
          </a:blip>
          <a:stretch>
            <a:fillRect/>
          </a:stretch>
        </p:blipFill>
        <p:spPr>
          <a:xfrm>
            <a:off x="152400" y="2362375"/>
            <a:ext cx="6751501" cy="22517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8" name="Shape 2098"/>
        <p:cNvGrpSpPr/>
        <p:nvPr/>
      </p:nvGrpSpPr>
      <p:grpSpPr>
        <a:xfrm>
          <a:off x="0" y="0"/>
          <a:ext cx="0" cy="0"/>
          <a:chOff x="0" y="0"/>
          <a:chExt cx="0" cy="0"/>
        </a:xfrm>
      </p:grpSpPr>
      <p:sp>
        <p:nvSpPr>
          <p:cNvPr id="2099" name="Google Shape;2099;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Tracy’s Emails</a:t>
            </a:r>
            <a:endParaRPr/>
          </a:p>
        </p:txBody>
      </p:sp>
      <p:sp>
        <p:nvSpPr>
          <p:cNvPr id="2100" name="Google Shape;2100;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800"/>
              </a:spcAft>
              <a:buNone/>
            </a:pPr>
            <a:r>
              <a:rPr b="1" lang="en">
                <a:solidFill>
                  <a:schemeClr val="dk1"/>
                </a:solidFill>
              </a:rPr>
              <a:t>Search for Contact Information</a:t>
            </a:r>
            <a:endParaRPr b="1">
              <a:solidFill>
                <a:schemeClr val="dk1"/>
              </a:solidFill>
            </a:endParaRPr>
          </a:p>
        </p:txBody>
      </p:sp>
      <p:sp>
        <p:nvSpPr>
          <p:cNvPr id="2101" name="Google Shape;2101;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2" name="Google Shape;2102;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3" name="Google Shape;2103;p111"/>
          <p:cNvSpPr txBox="1"/>
          <p:nvPr>
            <p:ph idx="3" type="body"/>
          </p:nvPr>
        </p:nvSpPr>
        <p:spPr>
          <a:xfrm>
            <a:off x="175" y="1111238"/>
            <a:ext cx="9144000" cy="3795300"/>
          </a:xfrm>
          <a:prstGeom prst="rect">
            <a:avLst/>
          </a:prstGeom>
        </p:spPr>
        <p:txBody>
          <a:bodyPr anchorCtr="0" anchor="t" bIns="914400" lIns="457200" spcFirstLastPara="1" rIns="457200" wrap="square" tIns="0">
            <a:noAutofit/>
          </a:bodyPr>
          <a:lstStyle/>
          <a:p>
            <a:pPr indent="0" lvl="0" marL="0" rtl="0" algn="l">
              <a:lnSpc>
                <a:spcPct val="114000"/>
              </a:lnSpc>
              <a:spcBef>
                <a:spcPts val="0"/>
              </a:spcBef>
              <a:spcAft>
                <a:spcPts val="0"/>
              </a:spcAft>
              <a:buNone/>
            </a:pPr>
            <a:r>
              <a:rPr lang="en">
                <a:solidFill>
                  <a:srgbClr val="24292E"/>
                </a:solidFill>
              </a:rPr>
              <a:t>In the next activity, you will:</a:t>
            </a:r>
            <a:endParaRPr>
              <a:solidFill>
                <a:srgbClr val="24292E"/>
              </a:solidFill>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rPr>
              <a:t>Work in groups to examine Tracy's email messages to find any contacts from the scenario.</a:t>
            </a:r>
            <a:endParaRPr>
              <a:solidFill>
                <a:srgbClr val="24292E"/>
              </a:solidFill>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rPr>
              <a:t>Look at any email attachments.</a:t>
            </a:r>
            <a:endParaRPr>
              <a:solidFill>
                <a:srgbClr val="24292E"/>
              </a:solidFill>
            </a:endParaRPr>
          </a:p>
          <a:p>
            <a:pPr indent="-317500" lvl="1" marL="914400" rtl="0" algn="l">
              <a:lnSpc>
                <a:spcPct val="115000"/>
              </a:lnSpc>
              <a:spcBef>
                <a:spcPts val="0"/>
              </a:spcBef>
              <a:spcAft>
                <a:spcPts val="0"/>
              </a:spcAft>
              <a:buClr>
                <a:srgbClr val="24292E"/>
              </a:buClr>
              <a:buSzPts val="1400"/>
              <a:buFont typeface="Roboto"/>
              <a:buChar char="○"/>
            </a:pPr>
            <a:r>
              <a:rPr lang="en">
                <a:solidFill>
                  <a:srgbClr val="24292E"/>
                </a:solidFill>
              </a:rPr>
              <a:t>Tag any items of interest in Autopsy.</a:t>
            </a:r>
            <a:endParaRPr>
              <a:solidFill>
                <a:srgbClr val="24292E"/>
              </a:solidFill>
            </a:endParaRPr>
          </a:p>
          <a:p>
            <a:pPr indent="0" lvl="0" marL="0" rtl="0" algn="l">
              <a:spcBef>
                <a:spcPts val="1200"/>
              </a:spcBef>
              <a:spcAft>
                <a:spcPts val="800"/>
              </a:spcAft>
              <a:buNone/>
            </a:pPr>
            <a:r>
              <a:t/>
            </a:r>
            <a:endParaRPr/>
          </a:p>
        </p:txBody>
      </p:sp>
      <p:pic>
        <p:nvPicPr>
          <p:cNvPr id="2104" name="Google Shape;2104;p111"/>
          <p:cNvPicPr preferRelativeResize="0"/>
          <p:nvPr/>
        </p:nvPicPr>
        <p:blipFill>
          <a:blip r:embed="rId3">
            <a:alphaModFix/>
          </a:blip>
          <a:stretch>
            <a:fillRect/>
          </a:stretch>
        </p:blipFill>
        <p:spPr>
          <a:xfrm>
            <a:off x="841475" y="2297550"/>
            <a:ext cx="6781800" cy="25146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